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6" r:id="rId3"/>
  </p:sldMasterIdLst>
  <p:notesMasterIdLst>
    <p:notesMasterId r:id="rId21"/>
  </p:notesMasterIdLst>
  <p:sldIdLst>
    <p:sldId id="256" r:id="rId4"/>
    <p:sldId id="285" r:id="rId5"/>
    <p:sldId id="259" r:id="rId6"/>
    <p:sldId id="257" r:id="rId7"/>
    <p:sldId id="260" r:id="rId8"/>
    <p:sldId id="292" r:id="rId9"/>
    <p:sldId id="277" r:id="rId10"/>
    <p:sldId id="278" r:id="rId11"/>
    <p:sldId id="279" r:id="rId12"/>
    <p:sldId id="280" r:id="rId13"/>
    <p:sldId id="282" r:id="rId14"/>
    <p:sldId id="293" r:id="rId15"/>
    <p:sldId id="296" r:id="rId16"/>
    <p:sldId id="295" r:id="rId17"/>
    <p:sldId id="264" r:id="rId18"/>
    <p:sldId id="294" r:id="rId19"/>
    <p:sldId id="268" r:id="rId20"/>
  </p:sldIdLst>
  <p:sldSz cx="13004800" cy="9753600"/>
  <p:notesSz cx="6858000" cy="9144000"/>
  <p:defaultTextStyle>
    <a:lvl1pPr algn="ctr" defTabSz="583871">
      <a:defRPr sz="3600">
        <a:latin typeface="+mn-lt"/>
        <a:ea typeface="+mn-ea"/>
        <a:cs typeface="+mn-cs"/>
        <a:sym typeface="Helvetica Light"/>
      </a:defRPr>
    </a:lvl1pPr>
    <a:lvl2pPr indent="228472" algn="ctr" defTabSz="583871">
      <a:defRPr sz="3600">
        <a:latin typeface="+mn-lt"/>
        <a:ea typeface="+mn-ea"/>
        <a:cs typeface="+mn-cs"/>
        <a:sym typeface="Helvetica Light"/>
      </a:defRPr>
    </a:lvl2pPr>
    <a:lvl3pPr indent="456940" algn="ctr" defTabSz="583871">
      <a:defRPr sz="3600">
        <a:latin typeface="+mn-lt"/>
        <a:ea typeface="+mn-ea"/>
        <a:cs typeface="+mn-cs"/>
        <a:sym typeface="Helvetica Light"/>
      </a:defRPr>
    </a:lvl3pPr>
    <a:lvl4pPr indent="685412" algn="ctr" defTabSz="583871">
      <a:defRPr sz="3600">
        <a:latin typeface="+mn-lt"/>
        <a:ea typeface="+mn-ea"/>
        <a:cs typeface="+mn-cs"/>
        <a:sym typeface="Helvetica Light"/>
      </a:defRPr>
    </a:lvl4pPr>
    <a:lvl5pPr indent="913884" algn="ctr" defTabSz="583871">
      <a:defRPr sz="3600">
        <a:latin typeface="+mn-lt"/>
        <a:ea typeface="+mn-ea"/>
        <a:cs typeface="+mn-cs"/>
        <a:sym typeface="Helvetica Light"/>
      </a:defRPr>
    </a:lvl5pPr>
    <a:lvl6pPr indent="1142358" algn="ctr" defTabSz="583871">
      <a:defRPr sz="3600">
        <a:latin typeface="+mn-lt"/>
        <a:ea typeface="+mn-ea"/>
        <a:cs typeface="+mn-cs"/>
        <a:sym typeface="Helvetica Light"/>
      </a:defRPr>
    </a:lvl6pPr>
    <a:lvl7pPr indent="1370824" algn="ctr" defTabSz="583871">
      <a:defRPr sz="3600">
        <a:latin typeface="+mn-lt"/>
        <a:ea typeface="+mn-ea"/>
        <a:cs typeface="+mn-cs"/>
        <a:sym typeface="Helvetica Light"/>
      </a:defRPr>
    </a:lvl7pPr>
    <a:lvl8pPr indent="1599299" algn="ctr" defTabSz="583871">
      <a:defRPr sz="3600">
        <a:latin typeface="+mn-lt"/>
        <a:ea typeface="+mn-ea"/>
        <a:cs typeface="+mn-cs"/>
        <a:sym typeface="Helvetica Light"/>
      </a:defRPr>
    </a:lvl8pPr>
    <a:lvl9pPr indent="1827770" algn="ctr" defTabSz="583871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520" y="-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32573137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694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472" defTabSz="45694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6940" defTabSz="45694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412" defTabSz="45694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3884" defTabSz="45694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358" defTabSz="45694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0824" defTabSz="45694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599299" defTabSz="45694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7770" defTabSz="45694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15" y="1638301"/>
            <a:ext cx="10464801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77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15" y="5029200"/>
            <a:ext cx="10464801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100"/>
            </a:lvl1pPr>
            <a:lvl2pPr marL="0" indent="228472" algn="ctr">
              <a:spcBef>
                <a:spcPts val="0"/>
              </a:spcBef>
              <a:buSzTx/>
              <a:buNone/>
              <a:defRPr sz="3100"/>
            </a:lvl2pPr>
            <a:lvl3pPr marL="0" indent="456940" algn="ctr">
              <a:spcBef>
                <a:spcPts val="0"/>
              </a:spcBef>
              <a:buSzTx/>
              <a:buNone/>
              <a:defRPr sz="3100"/>
            </a:lvl3pPr>
            <a:lvl4pPr marL="0" indent="685412" algn="ctr">
              <a:spcBef>
                <a:spcPts val="0"/>
              </a:spcBef>
              <a:buSzTx/>
              <a:buNone/>
              <a:defRPr sz="3100"/>
            </a:lvl4pPr>
            <a:lvl5pPr marL="0" indent="913884" algn="ctr">
              <a:spcBef>
                <a:spcPts val="0"/>
              </a:spcBef>
              <a:buSzTx/>
              <a:buNone/>
              <a:defRPr sz="3100"/>
            </a:lvl5pPr>
          </a:lstStyle>
          <a:p>
            <a:pPr lvl="0">
              <a:defRPr sz="1800"/>
            </a:pPr>
            <a:r>
              <a:rPr sz="3100"/>
              <a:t>Body Level One</a:t>
            </a:r>
          </a:p>
          <a:p>
            <a:pPr lvl="1">
              <a:defRPr sz="1800"/>
            </a:pPr>
            <a:r>
              <a:rPr sz="3100"/>
              <a:t>Body Level Two</a:t>
            </a:r>
          </a:p>
          <a:p>
            <a:pPr lvl="2">
              <a:defRPr sz="1800"/>
            </a:pPr>
            <a:r>
              <a:rPr sz="3100"/>
              <a:t>Body Level Three</a:t>
            </a:r>
          </a:p>
          <a:p>
            <a:pPr lvl="3">
              <a:defRPr sz="1800"/>
            </a:pPr>
            <a:r>
              <a:rPr sz="3100"/>
              <a:t>Body Level Four</a:t>
            </a:r>
          </a:p>
          <a:p>
            <a:pPr lvl="4">
              <a:defRPr sz="1800"/>
            </a:pPr>
            <a:r>
              <a:rPr sz="31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975360" y="2623540"/>
            <a:ext cx="11054080" cy="29035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3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950720" y="5527040"/>
            <a:ext cx="9103360" cy="422656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64986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1299724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949594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2599457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741351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3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600"/>
              <a:t>Body Level One</a:t>
            </a:r>
          </a:p>
          <a:p>
            <a:pPr lvl="1">
              <a:defRPr sz="1800"/>
            </a:pPr>
            <a:r>
              <a:rPr sz="4600"/>
              <a:t>Body Level Two</a:t>
            </a:r>
          </a:p>
          <a:p>
            <a:pPr lvl="2">
              <a:defRPr sz="1800"/>
            </a:pPr>
            <a:r>
              <a:rPr sz="4600"/>
              <a:t>Body Level Three</a:t>
            </a:r>
          </a:p>
          <a:p>
            <a:pPr lvl="3">
              <a:defRPr sz="1800"/>
            </a:pPr>
            <a:r>
              <a:rPr sz="4600"/>
              <a:t>Body Level Four</a:t>
            </a:r>
          </a:p>
          <a:p>
            <a:pPr lvl="4">
              <a:defRPr sz="1800"/>
            </a:pPr>
            <a:r>
              <a:rPr sz="46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449888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027305" y="6267608"/>
            <a:ext cx="11054081" cy="1937173"/>
          </a:xfrm>
          <a:prstGeom prst="rect">
            <a:avLst/>
          </a:prstGeom>
        </p:spPr>
        <p:txBody>
          <a:bodyPr anchor="t"/>
          <a:lstStyle>
            <a:lvl1pPr algn="l">
              <a:defRPr sz="5700" b="1" cap="all"/>
            </a:lvl1pPr>
          </a:lstStyle>
          <a:p>
            <a:pPr lvl="0">
              <a:defRPr sz="1800" b="0" cap="none"/>
            </a:pPr>
            <a:r>
              <a:rPr sz="5700" b="1" cap="all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1027305" y="4133993"/>
            <a:ext cx="11054081" cy="21336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9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1pPr>
            <a:lvl2pPr marL="0" indent="649860">
              <a:spcBef>
                <a:spcPts val="569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2pPr>
            <a:lvl3pPr marL="0" indent="1299724">
              <a:spcBef>
                <a:spcPts val="569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3pPr>
            <a:lvl4pPr marL="0" indent="1949594">
              <a:spcBef>
                <a:spcPts val="569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4pPr>
            <a:lvl5pPr marL="0" indent="2599457">
              <a:spcBef>
                <a:spcPts val="569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798046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3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650240" y="2275840"/>
            <a:ext cx="5743787" cy="7477760"/>
          </a:xfrm>
          <a:prstGeom prst="rect">
            <a:avLst/>
          </a:prstGeom>
        </p:spPr>
        <p:txBody>
          <a:bodyPr/>
          <a:lstStyle>
            <a:lvl1pPr>
              <a:spcBef>
                <a:spcPts val="853"/>
              </a:spcBef>
              <a:defRPr sz="4000"/>
            </a:lvl1pPr>
            <a:lvl2pPr marL="1123727" indent="-473860">
              <a:spcBef>
                <a:spcPts val="853"/>
              </a:spcBef>
              <a:defRPr sz="4000"/>
            </a:lvl2pPr>
            <a:lvl3pPr marL="1754634" indent="-454899">
              <a:spcBef>
                <a:spcPts val="853"/>
              </a:spcBef>
              <a:defRPr sz="4000"/>
            </a:lvl3pPr>
            <a:lvl4pPr marL="2455043" indent="-505453">
              <a:spcBef>
                <a:spcPts val="853"/>
              </a:spcBef>
              <a:defRPr sz="4000"/>
            </a:lvl4pPr>
            <a:lvl5pPr marL="3104904" indent="-505453">
              <a:spcBef>
                <a:spcPts val="853"/>
              </a:spcBef>
              <a:defRPr sz="4000"/>
            </a:lvl5pPr>
          </a:lstStyle>
          <a:p>
            <a:pPr lvl="0">
              <a:defRPr sz="1800"/>
            </a:pPr>
            <a:r>
              <a:rPr sz="4000"/>
              <a:t>Body Level One</a:t>
            </a:r>
          </a:p>
          <a:p>
            <a:pPr lvl="1">
              <a:defRPr sz="1800"/>
            </a:pPr>
            <a:r>
              <a:rPr sz="4000"/>
              <a:t>Body Level Two</a:t>
            </a:r>
          </a:p>
          <a:p>
            <a:pPr lvl="2">
              <a:defRPr sz="1800"/>
            </a:pPr>
            <a:r>
              <a:rPr sz="4000"/>
              <a:t>Body Level Three</a:t>
            </a:r>
          </a:p>
          <a:p>
            <a:pPr lvl="3">
              <a:defRPr sz="1800"/>
            </a:pPr>
            <a:r>
              <a:rPr sz="4000"/>
              <a:t>Body Level Four</a:t>
            </a:r>
          </a:p>
          <a:p>
            <a:pPr lvl="4">
              <a:defRPr sz="1800"/>
            </a:pPr>
            <a:r>
              <a:rPr sz="40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5855730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50240" y="365242"/>
            <a:ext cx="11704320" cy="167631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3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50240" y="2041566"/>
            <a:ext cx="5746045" cy="105160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711"/>
              </a:spcBef>
              <a:buSzTx/>
              <a:buFontTx/>
              <a:buNone/>
              <a:defRPr sz="3400" b="1"/>
            </a:lvl1pPr>
            <a:lvl2pPr marL="0" indent="649860">
              <a:spcBef>
                <a:spcPts val="711"/>
              </a:spcBef>
              <a:buSzTx/>
              <a:buFontTx/>
              <a:buNone/>
              <a:defRPr sz="3400" b="1"/>
            </a:lvl2pPr>
            <a:lvl3pPr marL="0" indent="1299724">
              <a:spcBef>
                <a:spcPts val="711"/>
              </a:spcBef>
              <a:buSzTx/>
              <a:buFontTx/>
              <a:buNone/>
              <a:defRPr sz="3400" b="1"/>
            </a:lvl3pPr>
            <a:lvl4pPr marL="0" indent="1949594">
              <a:spcBef>
                <a:spcPts val="711"/>
              </a:spcBef>
              <a:buSzTx/>
              <a:buFontTx/>
              <a:buNone/>
              <a:defRPr sz="3400" b="1"/>
            </a:lvl4pPr>
            <a:lvl5pPr marL="0" indent="2599457">
              <a:spcBef>
                <a:spcPts val="711"/>
              </a:spcBef>
              <a:buSzTx/>
              <a:buFontTx/>
              <a:buNone/>
              <a:defRPr sz="3400" b="1"/>
            </a:lvl5pPr>
          </a:lstStyle>
          <a:p>
            <a:pPr lvl="0">
              <a:defRPr sz="1800" b="0"/>
            </a:pPr>
            <a:r>
              <a:rPr sz="3400" b="1"/>
              <a:t>Body Level One</a:t>
            </a:r>
          </a:p>
          <a:p>
            <a:pPr lvl="1">
              <a:defRPr sz="1800" b="0"/>
            </a:pPr>
            <a:r>
              <a:rPr sz="3400" b="1"/>
              <a:t>Body Level Two</a:t>
            </a:r>
          </a:p>
          <a:p>
            <a:pPr lvl="2">
              <a:defRPr sz="1800" b="0"/>
            </a:pPr>
            <a:r>
              <a:rPr sz="3400" b="1"/>
              <a:t>Body Level Three</a:t>
            </a:r>
          </a:p>
          <a:p>
            <a:pPr lvl="3">
              <a:defRPr sz="1800" b="0"/>
            </a:pPr>
            <a:r>
              <a:rPr sz="3400" b="1"/>
              <a:t>Body Level Four</a:t>
            </a:r>
          </a:p>
          <a:p>
            <a:pPr lvl="4">
              <a:defRPr sz="1800" b="0"/>
            </a:pPr>
            <a:r>
              <a:rPr sz="3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559090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9701588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50240" y="0"/>
            <a:ext cx="4278491" cy="2041031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pPr lvl="0">
              <a:defRPr sz="1800" b="0"/>
            </a:pPr>
            <a:r>
              <a:rPr sz="2800" b="1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084516" y="388338"/>
            <a:ext cx="7270044" cy="936526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600"/>
              <a:t>Body Level One</a:t>
            </a:r>
          </a:p>
          <a:p>
            <a:pPr lvl="1">
              <a:defRPr sz="1800"/>
            </a:pPr>
            <a:r>
              <a:rPr sz="4600"/>
              <a:t>Body Level Two</a:t>
            </a:r>
          </a:p>
          <a:p>
            <a:pPr lvl="2">
              <a:defRPr sz="1800"/>
            </a:pPr>
            <a:r>
              <a:rPr sz="4600"/>
              <a:t>Body Level Three</a:t>
            </a:r>
          </a:p>
          <a:p>
            <a:pPr lvl="3">
              <a:defRPr sz="1800"/>
            </a:pPr>
            <a:r>
              <a:rPr sz="4600"/>
              <a:t>Body Level Four</a:t>
            </a:r>
          </a:p>
          <a:p>
            <a:pPr lvl="4">
              <a:defRPr sz="1800"/>
            </a:pPr>
            <a:r>
              <a:rPr sz="46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7683754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15" y="6718301"/>
            <a:ext cx="10464801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77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15" y="8191501"/>
            <a:ext cx="10464801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100"/>
            </a:lvl1pPr>
            <a:lvl2pPr marL="0" indent="228472" algn="ctr">
              <a:spcBef>
                <a:spcPts val="0"/>
              </a:spcBef>
              <a:buSzTx/>
              <a:buNone/>
              <a:defRPr sz="3100"/>
            </a:lvl2pPr>
            <a:lvl3pPr marL="0" indent="456940" algn="ctr">
              <a:spcBef>
                <a:spcPts val="0"/>
              </a:spcBef>
              <a:buSzTx/>
              <a:buNone/>
              <a:defRPr sz="3100"/>
            </a:lvl3pPr>
            <a:lvl4pPr marL="0" indent="685412" algn="ctr">
              <a:spcBef>
                <a:spcPts val="0"/>
              </a:spcBef>
              <a:buSzTx/>
              <a:buNone/>
              <a:defRPr sz="3100"/>
            </a:lvl4pPr>
            <a:lvl5pPr marL="0" indent="913884" algn="ctr">
              <a:spcBef>
                <a:spcPts val="0"/>
              </a:spcBef>
              <a:buSzTx/>
              <a:buNone/>
              <a:defRPr sz="3100"/>
            </a:lvl5pPr>
          </a:lstStyle>
          <a:p>
            <a:pPr lvl="0">
              <a:defRPr sz="1800"/>
            </a:pPr>
            <a:r>
              <a:rPr sz="3100"/>
              <a:t>Body Level One</a:t>
            </a:r>
          </a:p>
          <a:p>
            <a:pPr lvl="1">
              <a:defRPr sz="1800"/>
            </a:pPr>
            <a:r>
              <a:rPr sz="3100"/>
              <a:t>Body Level Two</a:t>
            </a:r>
          </a:p>
          <a:p>
            <a:pPr lvl="2">
              <a:defRPr sz="1800"/>
            </a:pPr>
            <a:r>
              <a:rPr sz="3100"/>
              <a:t>Body Level Three</a:t>
            </a:r>
          </a:p>
          <a:p>
            <a:pPr lvl="3">
              <a:defRPr sz="1800"/>
            </a:pPr>
            <a:r>
              <a:rPr sz="3100"/>
              <a:t>Body Level Four</a:t>
            </a:r>
          </a:p>
          <a:p>
            <a:pPr lvl="4">
              <a:defRPr sz="1800"/>
            </a:pPr>
            <a:r>
              <a:rPr sz="31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2549048" y="6827520"/>
            <a:ext cx="7802881" cy="806027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pPr lvl="0">
              <a:defRPr sz="1800" b="0"/>
            </a:pPr>
            <a:r>
              <a:rPr sz="2800" b="1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2549048" y="7633548"/>
            <a:ext cx="7802881" cy="11446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27"/>
              </a:spcBef>
              <a:buSzTx/>
              <a:buFontTx/>
              <a:buNone/>
              <a:defRPr sz="2000"/>
            </a:lvl1pPr>
            <a:lvl2pPr marL="0" indent="649860">
              <a:spcBef>
                <a:spcPts val="427"/>
              </a:spcBef>
              <a:buSzTx/>
              <a:buFontTx/>
              <a:buNone/>
              <a:defRPr sz="2000"/>
            </a:lvl2pPr>
            <a:lvl3pPr marL="0" indent="1299724">
              <a:spcBef>
                <a:spcPts val="427"/>
              </a:spcBef>
              <a:buSzTx/>
              <a:buFontTx/>
              <a:buNone/>
              <a:defRPr sz="2000"/>
            </a:lvl3pPr>
            <a:lvl4pPr marL="0" indent="1949594">
              <a:spcBef>
                <a:spcPts val="427"/>
              </a:spcBef>
              <a:buSzTx/>
              <a:buFontTx/>
              <a:buNone/>
              <a:defRPr sz="2000"/>
            </a:lvl4pPr>
            <a:lvl5pPr marL="0" indent="2599457">
              <a:spcBef>
                <a:spcPts val="427"/>
              </a:spcBef>
              <a:buSzTx/>
              <a:buFontTx/>
              <a:buNone/>
              <a:defRPr sz="2000"/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519634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3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600"/>
              <a:t>Body Level One</a:t>
            </a:r>
          </a:p>
          <a:p>
            <a:pPr lvl="1">
              <a:defRPr sz="1800"/>
            </a:pPr>
            <a:r>
              <a:rPr sz="4600"/>
              <a:t>Body Level Two</a:t>
            </a:r>
          </a:p>
          <a:p>
            <a:pPr lvl="2">
              <a:defRPr sz="1800"/>
            </a:pPr>
            <a:r>
              <a:rPr sz="4600"/>
              <a:t>Body Level Three</a:t>
            </a:r>
          </a:p>
          <a:p>
            <a:pPr lvl="3">
              <a:defRPr sz="1800"/>
            </a:pPr>
            <a:r>
              <a:rPr sz="4600"/>
              <a:t>Body Level Four</a:t>
            </a:r>
          </a:p>
          <a:p>
            <a:pPr lvl="4">
              <a:defRPr sz="1800"/>
            </a:pPr>
            <a:r>
              <a:rPr sz="46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8614510"/>
      </p:ext>
    </p:extLst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9428480" y="0"/>
            <a:ext cx="2926080" cy="910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3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650240" y="390613"/>
            <a:ext cx="8561493" cy="936300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600"/>
              <a:t>Body Level One</a:t>
            </a:r>
          </a:p>
          <a:p>
            <a:pPr lvl="1">
              <a:defRPr sz="1800"/>
            </a:pPr>
            <a:r>
              <a:rPr sz="4600"/>
              <a:t>Body Level Two</a:t>
            </a:r>
          </a:p>
          <a:p>
            <a:pPr lvl="2">
              <a:defRPr sz="1800"/>
            </a:pPr>
            <a:r>
              <a:rPr sz="4600"/>
              <a:t>Body Level Three</a:t>
            </a:r>
          </a:p>
          <a:p>
            <a:pPr lvl="3">
              <a:defRPr sz="1800"/>
            </a:pPr>
            <a:r>
              <a:rPr sz="4600"/>
              <a:t>Body Level Four</a:t>
            </a:r>
          </a:p>
          <a:p>
            <a:pPr lvl="4">
              <a:defRPr sz="1800"/>
            </a:pPr>
            <a:r>
              <a:rPr sz="46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233896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136811"/>
      </p:ext>
    </p:extLst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9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9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9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9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E09D-BE7D-42E9-BFE5-B859A19C4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27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E09D-BE7D-42E9-BFE5-B859A19C4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1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06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07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89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979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96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95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94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93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92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9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E09D-BE7D-42E9-BFE5-B859A19C4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4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55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55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E09D-BE7D-42E9-BFE5-B859A19C4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68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894" indent="0">
              <a:buNone/>
              <a:defRPr sz="2800" b="1"/>
            </a:lvl2pPr>
            <a:lvl3pPr marL="1299791" indent="0">
              <a:buNone/>
              <a:defRPr sz="2600" b="1"/>
            </a:lvl3pPr>
            <a:lvl4pPr marL="1949694" indent="0">
              <a:buNone/>
              <a:defRPr sz="2300" b="1"/>
            </a:lvl4pPr>
            <a:lvl5pPr marL="2599590" indent="0">
              <a:buNone/>
              <a:defRPr sz="2300" b="1"/>
            </a:lvl5pPr>
            <a:lvl6pPr marL="3249485" indent="0">
              <a:buNone/>
              <a:defRPr sz="2300" b="1"/>
            </a:lvl6pPr>
            <a:lvl7pPr marL="3899387" indent="0">
              <a:buNone/>
              <a:defRPr sz="2300" b="1"/>
            </a:lvl7pPr>
            <a:lvl8pPr marL="4549276" indent="0">
              <a:buNone/>
              <a:defRPr sz="2300" b="1"/>
            </a:lvl8pPr>
            <a:lvl9pPr marL="519917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894" indent="0">
              <a:buNone/>
              <a:defRPr sz="2800" b="1"/>
            </a:lvl2pPr>
            <a:lvl3pPr marL="1299791" indent="0">
              <a:buNone/>
              <a:defRPr sz="2600" b="1"/>
            </a:lvl3pPr>
            <a:lvl4pPr marL="1949694" indent="0">
              <a:buNone/>
              <a:defRPr sz="2300" b="1"/>
            </a:lvl4pPr>
            <a:lvl5pPr marL="2599590" indent="0">
              <a:buNone/>
              <a:defRPr sz="2300" b="1"/>
            </a:lvl5pPr>
            <a:lvl6pPr marL="3249485" indent="0">
              <a:buNone/>
              <a:defRPr sz="2300" b="1"/>
            </a:lvl6pPr>
            <a:lvl7pPr marL="3899387" indent="0">
              <a:buNone/>
              <a:defRPr sz="2300" b="1"/>
            </a:lvl7pPr>
            <a:lvl8pPr marL="4549276" indent="0">
              <a:buNone/>
              <a:defRPr sz="2300" b="1"/>
            </a:lvl8pPr>
            <a:lvl9pPr marL="519917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E09D-BE7D-42E9-BFE5-B859A19C4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24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E09D-BE7D-42E9-BFE5-B859A19C4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04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15" y="3225801"/>
            <a:ext cx="10464801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7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E09D-BE7D-42E9-BFE5-B859A19C4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11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53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894" indent="0">
              <a:buNone/>
              <a:defRPr sz="1700"/>
            </a:lvl2pPr>
            <a:lvl3pPr marL="1299791" indent="0">
              <a:buNone/>
              <a:defRPr sz="1400"/>
            </a:lvl3pPr>
            <a:lvl4pPr marL="1949694" indent="0">
              <a:buNone/>
              <a:defRPr sz="1300"/>
            </a:lvl4pPr>
            <a:lvl5pPr marL="2599590" indent="0">
              <a:buNone/>
              <a:defRPr sz="1300"/>
            </a:lvl5pPr>
            <a:lvl6pPr marL="3249485" indent="0">
              <a:buNone/>
              <a:defRPr sz="1300"/>
            </a:lvl6pPr>
            <a:lvl7pPr marL="3899387" indent="0">
              <a:buNone/>
              <a:defRPr sz="1300"/>
            </a:lvl7pPr>
            <a:lvl8pPr marL="4549276" indent="0">
              <a:buNone/>
              <a:defRPr sz="1300"/>
            </a:lvl8pPr>
            <a:lvl9pPr marL="519917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E09D-BE7D-42E9-BFE5-B859A19C4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153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49894" indent="0">
              <a:buNone/>
              <a:defRPr sz="4000"/>
            </a:lvl2pPr>
            <a:lvl3pPr marL="1299791" indent="0">
              <a:buNone/>
              <a:defRPr sz="3400"/>
            </a:lvl3pPr>
            <a:lvl4pPr marL="1949694" indent="0">
              <a:buNone/>
              <a:defRPr sz="2800"/>
            </a:lvl4pPr>
            <a:lvl5pPr marL="2599590" indent="0">
              <a:buNone/>
              <a:defRPr sz="2800"/>
            </a:lvl5pPr>
            <a:lvl6pPr marL="3249485" indent="0">
              <a:buNone/>
              <a:defRPr sz="2800"/>
            </a:lvl6pPr>
            <a:lvl7pPr marL="3899387" indent="0">
              <a:buNone/>
              <a:defRPr sz="2800"/>
            </a:lvl7pPr>
            <a:lvl8pPr marL="4549276" indent="0">
              <a:buNone/>
              <a:defRPr sz="2800"/>
            </a:lvl8pPr>
            <a:lvl9pPr marL="5199179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894" indent="0">
              <a:buNone/>
              <a:defRPr sz="1700"/>
            </a:lvl2pPr>
            <a:lvl3pPr marL="1299791" indent="0">
              <a:buNone/>
              <a:defRPr sz="1400"/>
            </a:lvl3pPr>
            <a:lvl4pPr marL="1949694" indent="0">
              <a:buNone/>
              <a:defRPr sz="1300"/>
            </a:lvl4pPr>
            <a:lvl5pPr marL="2599590" indent="0">
              <a:buNone/>
              <a:defRPr sz="1300"/>
            </a:lvl5pPr>
            <a:lvl6pPr marL="3249485" indent="0">
              <a:buNone/>
              <a:defRPr sz="1300"/>
            </a:lvl6pPr>
            <a:lvl7pPr marL="3899387" indent="0">
              <a:buNone/>
              <a:defRPr sz="1300"/>
            </a:lvl7pPr>
            <a:lvl8pPr marL="4549276" indent="0">
              <a:buNone/>
              <a:defRPr sz="1300"/>
            </a:lvl8pPr>
            <a:lvl9pPr marL="519917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E09D-BE7D-42E9-BFE5-B859A19C4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836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E09D-BE7D-42E9-BFE5-B859A19C4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521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11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11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E09D-BE7D-42E9-BFE5-B859A19C4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10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2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100"/>
            </a:lvl1pPr>
            <a:lvl2pPr marL="0" indent="228472" algn="ctr">
              <a:spcBef>
                <a:spcPts val="0"/>
              </a:spcBef>
              <a:buSzTx/>
              <a:buNone/>
              <a:defRPr sz="3100"/>
            </a:lvl2pPr>
            <a:lvl3pPr marL="0" indent="456940" algn="ctr">
              <a:spcBef>
                <a:spcPts val="0"/>
              </a:spcBef>
              <a:buSzTx/>
              <a:buNone/>
              <a:defRPr sz="3100"/>
            </a:lvl3pPr>
            <a:lvl4pPr marL="0" indent="685412" algn="ctr">
              <a:spcBef>
                <a:spcPts val="0"/>
              </a:spcBef>
              <a:buSzTx/>
              <a:buNone/>
              <a:defRPr sz="3100"/>
            </a:lvl4pPr>
            <a:lvl5pPr marL="0" indent="913884" algn="ctr">
              <a:spcBef>
                <a:spcPts val="0"/>
              </a:spcBef>
              <a:buSzTx/>
              <a:buNone/>
              <a:defRPr sz="3100"/>
            </a:lvl5pPr>
          </a:lstStyle>
          <a:p>
            <a:pPr lvl="0">
              <a:defRPr sz="1800"/>
            </a:pPr>
            <a:r>
              <a:rPr sz="3100"/>
              <a:t>Body Level One</a:t>
            </a:r>
          </a:p>
          <a:p>
            <a:pPr lvl="1">
              <a:defRPr sz="1800"/>
            </a:pPr>
            <a:r>
              <a:rPr sz="3100"/>
              <a:t>Body Level Two</a:t>
            </a:r>
          </a:p>
          <a:p>
            <a:pPr lvl="2">
              <a:defRPr sz="1800"/>
            </a:pPr>
            <a:r>
              <a:rPr sz="3100"/>
              <a:t>Body Level Three</a:t>
            </a:r>
          </a:p>
          <a:p>
            <a:pPr lvl="3">
              <a:defRPr sz="1800"/>
            </a:pPr>
            <a:r>
              <a:rPr sz="3100"/>
              <a:t>Body Level Four</a:t>
            </a:r>
          </a:p>
          <a:p>
            <a:pPr lvl="4">
              <a:defRPr sz="1800"/>
            </a:pPr>
            <a:r>
              <a:rPr sz="31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7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7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7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3"/>
            <a:ext cx="5334000" cy="6286500"/>
          </a:xfrm>
          <a:prstGeom prst="rect">
            <a:avLst/>
          </a:prstGeom>
        </p:spPr>
        <p:txBody>
          <a:bodyPr/>
          <a:lstStyle>
            <a:lvl1pPr marL="342709" indent="-342709">
              <a:spcBef>
                <a:spcPts val="3200"/>
              </a:spcBef>
              <a:defRPr sz="2800"/>
            </a:lvl1pPr>
            <a:lvl2pPr marL="685412" indent="-342709">
              <a:spcBef>
                <a:spcPts val="3200"/>
              </a:spcBef>
              <a:defRPr sz="2800"/>
            </a:lvl2pPr>
            <a:lvl3pPr marL="1028121" indent="-342709">
              <a:spcBef>
                <a:spcPts val="3200"/>
              </a:spcBef>
              <a:defRPr sz="2800"/>
            </a:lvl3pPr>
            <a:lvl4pPr marL="1370824" indent="-342709">
              <a:spcBef>
                <a:spcPts val="3200"/>
              </a:spcBef>
              <a:defRPr sz="2800"/>
            </a:lvl4pPr>
            <a:lvl5pPr marL="1713535" indent="-342709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1" y="1270015"/>
            <a:ext cx="11099800" cy="72136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1" y="444502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77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1" y="2603503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hf sldNum="0" hdr="0" ftr="0" dt="0"/>
  <p:txStyles>
    <p:titleStyle>
      <a:lvl1pPr algn="ctr" defTabSz="583871">
        <a:defRPr sz="7700">
          <a:latin typeface="+mn-lt"/>
          <a:ea typeface="+mn-ea"/>
          <a:cs typeface="+mn-cs"/>
          <a:sym typeface="Helvetica Light"/>
        </a:defRPr>
      </a:lvl1pPr>
      <a:lvl2pPr indent="228472" algn="ctr" defTabSz="583871">
        <a:defRPr sz="7700">
          <a:latin typeface="+mn-lt"/>
          <a:ea typeface="+mn-ea"/>
          <a:cs typeface="+mn-cs"/>
          <a:sym typeface="Helvetica Light"/>
        </a:defRPr>
      </a:lvl2pPr>
      <a:lvl3pPr indent="456940" algn="ctr" defTabSz="583871">
        <a:defRPr sz="7700">
          <a:latin typeface="+mn-lt"/>
          <a:ea typeface="+mn-ea"/>
          <a:cs typeface="+mn-cs"/>
          <a:sym typeface="Helvetica Light"/>
        </a:defRPr>
      </a:lvl3pPr>
      <a:lvl4pPr indent="685412" algn="ctr" defTabSz="583871">
        <a:defRPr sz="7700">
          <a:latin typeface="+mn-lt"/>
          <a:ea typeface="+mn-ea"/>
          <a:cs typeface="+mn-cs"/>
          <a:sym typeface="Helvetica Light"/>
        </a:defRPr>
      </a:lvl4pPr>
      <a:lvl5pPr indent="913884" algn="ctr" defTabSz="583871">
        <a:defRPr sz="7700">
          <a:latin typeface="+mn-lt"/>
          <a:ea typeface="+mn-ea"/>
          <a:cs typeface="+mn-cs"/>
          <a:sym typeface="Helvetica Light"/>
        </a:defRPr>
      </a:lvl5pPr>
      <a:lvl6pPr indent="1142358" algn="ctr" defTabSz="583871">
        <a:defRPr sz="7700">
          <a:latin typeface="+mn-lt"/>
          <a:ea typeface="+mn-ea"/>
          <a:cs typeface="+mn-cs"/>
          <a:sym typeface="Helvetica Light"/>
        </a:defRPr>
      </a:lvl6pPr>
      <a:lvl7pPr indent="1370824" algn="ctr" defTabSz="583871">
        <a:defRPr sz="7700">
          <a:latin typeface="+mn-lt"/>
          <a:ea typeface="+mn-ea"/>
          <a:cs typeface="+mn-cs"/>
          <a:sym typeface="Helvetica Light"/>
        </a:defRPr>
      </a:lvl7pPr>
      <a:lvl8pPr indent="1599299" algn="ctr" defTabSz="583871">
        <a:defRPr sz="7700">
          <a:latin typeface="+mn-lt"/>
          <a:ea typeface="+mn-ea"/>
          <a:cs typeface="+mn-cs"/>
          <a:sym typeface="Helvetica Light"/>
        </a:defRPr>
      </a:lvl8pPr>
      <a:lvl9pPr indent="1827770" algn="ctr" defTabSz="583871">
        <a:defRPr sz="7700">
          <a:latin typeface="+mn-lt"/>
          <a:ea typeface="+mn-ea"/>
          <a:cs typeface="+mn-cs"/>
          <a:sym typeface="Helvetica Light"/>
        </a:defRPr>
      </a:lvl9pPr>
    </p:titleStyle>
    <p:bodyStyle>
      <a:lvl1pPr marL="444250" indent="-444250" defTabSz="58387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8500" indent="-444250" defTabSz="58387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2749" indent="-444250" defTabSz="58387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6999" indent="-444250" defTabSz="58387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1249" indent="-444250" defTabSz="58387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5499" indent="-444250" defTabSz="58387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09748" indent="-444250" defTabSz="58387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3998" indent="-444250" defTabSz="58387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3998248" indent="-444250" defTabSz="58387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387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472" algn="ctr" defTabSz="58387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6940" algn="ctr" defTabSz="58387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412" algn="ctr" defTabSz="58387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3884" algn="ctr" defTabSz="58387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2358" algn="ctr" defTabSz="58387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0824" algn="ctr" defTabSz="58387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599299" algn="ctr" defTabSz="58387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7770" algn="ctr" defTabSz="58387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40" y="130969"/>
            <a:ext cx="11704320" cy="214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986" tIns="64986" rIns="64986" bIns="64986" anchor="ctr">
            <a:normAutofit/>
          </a:bodyPr>
          <a:lstStyle/>
          <a:p>
            <a:pPr lvl="0">
              <a:defRPr sz="1800"/>
            </a:pPr>
            <a:r>
              <a:rPr sz="63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40" y="2275840"/>
            <a:ext cx="11704320" cy="7477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986" tIns="64986" rIns="64986" bIns="64986">
            <a:normAutofit/>
          </a:bodyPr>
          <a:lstStyle/>
          <a:p>
            <a:pPr lvl="0">
              <a:defRPr sz="1800"/>
            </a:pPr>
            <a:r>
              <a:rPr sz="4600"/>
              <a:t>Body Level One</a:t>
            </a:r>
          </a:p>
          <a:p>
            <a:pPr lvl="1">
              <a:defRPr sz="1800"/>
            </a:pPr>
            <a:r>
              <a:rPr sz="4600"/>
              <a:t>Body Level Two</a:t>
            </a:r>
          </a:p>
          <a:p>
            <a:pPr lvl="2">
              <a:defRPr sz="1800"/>
            </a:pPr>
            <a:r>
              <a:rPr sz="4600"/>
              <a:t>Body Level Three</a:t>
            </a:r>
          </a:p>
          <a:p>
            <a:pPr lvl="3">
              <a:defRPr sz="1800"/>
            </a:pPr>
            <a:r>
              <a:rPr sz="4600"/>
              <a:t>Body Level Four</a:t>
            </a:r>
          </a:p>
          <a:p>
            <a:pPr lvl="4">
              <a:defRPr sz="1800"/>
            </a:pPr>
            <a:r>
              <a:rPr sz="46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9103324"/>
            <a:ext cx="3034453" cy="392926"/>
          </a:xfrm>
          <a:prstGeom prst="rect">
            <a:avLst/>
          </a:prstGeom>
          <a:ln w="12700">
            <a:miter lim="400000"/>
          </a:ln>
        </p:spPr>
        <p:txBody>
          <a:bodyPr lIns="64986" tIns="64986" rIns="64986" bIns="64986" anchor="ctr">
            <a:spAutoFit/>
          </a:bodyPr>
          <a:lstStyle>
            <a:lvl1pPr algn="r">
              <a:defRPr sz="1700">
                <a:solidFill>
                  <a:srgbClr val="888888"/>
                </a:solidFill>
              </a:defRPr>
            </a:lvl1pPr>
          </a:lstStyle>
          <a:p>
            <a:pPr defTabSz="913884"/>
            <a:fld id="{86CB4B4D-7CA3-9044-876B-883B54F8677D}" type="slidenum">
              <a:rPr lang="en-US" smtClean="0">
                <a:latin typeface="Calibri"/>
                <a:sym typeface="Calibri"/>
              </a:rPr>
              <a:pPr defTabSz="913884"/>
              <a:t>‹#›</a:t>
            </a:fld>
            <a:endParaRPr lang="en-US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649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 spd="med"/>
  <p:hf sldNum="0" hdr="0" ftr="0" dt="0"/>
  <p:txStyles>
    <p:titleStyle>
      <a:lvl1pPr algn="ctr">
        <a:defRPr sz="6300">
          <a:latin typeface="Calibri"/>
          <a:ea typeface="Calibri"/>
          <a:cs typeface="Calibri"/>
          <a:sym typeface="Calibri"/>
        </a:defRPr>
      </a:lvl1pPr>
      <a:lvl2pPr algn="ctr">
        <a:defRPr sz="6300">
          <a:latin typeface="Calibri"/>
          <a:ea typeface="Calibri"/>
          <a:cs typeface="Calibri"/>
          <a:sym typeface="Calibri"/>
        </a:defRPr>
      </a:lvl2pPr>
      <a:lvl3pPr algn="ctr">
        <a:defRPr sz="6300">
          <a:latin typeface="Calibri"/>
          <a:ea typeface="Calibri"/>
          <a:cs typeface="Calibri"/>
          <a:sym typeface="Calibri"/>
        </a:defRPr>
      </a:lvl3pPr>
      <a:lvl4pPr algn="ctr">
        <a:defRPr sz="6300">
          <a:latin typeface="Calibri"/>
          <a:ea typeface="Calibri"/>
          <a:cs typeface="Calibri"/>
          <a:sym typeface="Calibri"/>
        </a:defRPr>
      </a:lvl4pPr>
      <a:lvl5pPr algn="ctr">
        <a:defRPr sz="6300">
          <a:latin typeface="Calibri"/>
          <a:ea typeface="Calibri"/>
          <a:cs typeface="Calibri"/>
          <a:sym typeface="Calibri"/>
        </a:defRPr>
      </a:lvl5pPr>
      <a:lvl6pPr algn="ctr">
        <a:defRPr sz="6300">
          <a:latin typeface="Calibri"/>
          <a:ea typeface="Calibri"/>
          <a:cs typeface="Calibri"/>
          <a:sym typeface="Calibri"/>
        </a:defRPr>
      </a:lvl6pPr>
      <a:lvl7pPr algn="ctr">
        <a:defRPr sz="6300">
          <a:latin typeface="Calibri"/>
          <a:ea typeface="Calibri"/>
          <a:cs typeface="Calibri"/>
          <a:sym typeface="Calibri"/>
        </a:defRPr>
      </a:lvl7pPr>
      <a:lvl8pPr algn="ctr">
        <a:defRPr sz="6300">
          <a:latin typeface="Calibri"/>
          <a:ea typeface="Calibri"/>
          <a:cs typeface="Calibri"/>
          <a:sym typeface="Calibri"/>
        </a:defRPr>
      </a:lvl8pPr>
      <a:lvl9pPr algn="ctr">
        <a:defRPr sz="6300">
          <a:latin typeface="Calibri"/>
          <a:ea typeface="Calibri"/>
          <a:cs typeface="Calibri"/>
          <a:sym typeface="Calibri"/>
        </a:defRPr>
      </a:lvl9pPr>
    </p:titleStyle>
    <p:bodyStyle>
      <a:lvl1pPr marL="487401" indent="-487401">
        <a:spcBef>
          <a:spcPts val="996"/>
        </a:spcBef>
        <a:buSzPct val="100000"/>
        <a:buFont typeface="Arial"/>
        <a:buChar char="•"/>
        <a:defRPr sz="4600">
          <a:latin typeface="Calibri"/>
          <a:ea typeface="Calibri"/>
          <a:cs typeface="Calibri"/>
          <a:sym typeface="Calibri"/>
        </a:defRPr>
      </a:lvl1pPr>
      <a:lvl2pPr marL="1114053" indent="-464188">
        <a:spcBef>
          <a:spcPts val="996"/>
        </a:spcBef>
        <a:buSzPct val="100000"/>
        <a:buFont typeface="Arial"/>
        <a:buChar char="–"/>
        <a:defRPr sz="4600">
          <a:latin typeface="Calibri"/>
          <a:ea typeface="Calibri"/>
          <a:cs typeface="Calibri"/>
          <a:sym typeface="Calibri"/>
        </a:defRPr>
      </a:lvl2pPr>
      <a:lvl3pPr marL="1732971" indent="-433243">
        <a:spcBef>
          <a:spcPts val="996"/>
        </a:spcBef>
        <a:buSzPct val="100000"/>
        <a:buFont typeface="Arial"/>
        <a:buChar char="•"/>
        <a:defRPr sz="4600">
          <a:latin typeface="Calibri"/>
          <a:ea typeface="Calibri"/>
          <a:cs typeface="Calibri"/>
          <a:sym typeface="Calibri"/>
        </a:defRPr>
      </a:lvl3pPr>
      <a:lvl4pPr marL="2469481" indent="-519888">
        <a:spcBef>
          <a:spcPts val="996"/>
        </a:spcBef>
        <a:buSzPct val="100000"/>
        <a:buFont typeface="Arial"/>
        <a:buChar char="–"/>
        <a:defRPr sz="4600">
          <a:latin typeface="Calibri"/>
          <a:ea typeface="Calibri"/>
          <a:cs typeface="Calibri"/>
          <a:sym typeface="Calibri"/>
        </a:defRPr>
      </a:lvl4pPr>
      <a:lvl5pPr marL="3119345" indent="-519888">
        <a:spcBef>
          <a:spcPts val="996"/>
        </a:spcBef>
        <a:buSzPct val="100000"/>
        <a:buFont typeface="Arial"/>
        <a:buChar char="»"/>
        <a:defRPr sz="4600">
          <a:latin typeface="Calibri"/>
          <a:ea typeface="Calibri"/>
          <a:cs typeface="Calibri"/>
          <a:sym typeface="Calibri"/>
        </a:defRPr>
      </a:lvl5pPr>
      <a:lvl6pPr marL="3769220" indent="-519888">
        <a:spcBef>
          <a:spcPts val="996"/>
        </a:spcBef>
        <a:buSzPct val="100000"/>
        <a:buFont typeface="Arial"/>
        <a:buChar char="•"/>
        <a:defRPr sz="4600">
          <a:latin typeface="Calibri"/>
          <a:ea typeface="Calibri"/>
          <a:cs typeface="Calibri"/>
          <a:sym typeface="Calibri"/>
        </a:defRPr>
      </a:lvl6pPr>
      <a:lvl7pPr marL="4419075" indent="-519888">
        <a:spcBef>
          <a:spcPts val="996"/>
        </a:spcBef>
        <a:buSzPct val="100000"/>
        <a:buFont typeface="Arial"/>
        <a:buChar char="•"/>
        <a:defRPr sz="4600">
          <a:latin typeface="Calibri"/>
          <a:ea typeface="Calibri"/>
          <a:cs typeface="Calibri"/>
          <a:sym typeface="Calibri"/>
        </a:defRPr>
      </a:lvl7pPr>
      <a:lvl8pPr marL="5068937" indent="-519885">
        <a:spcBef>
          <a:spcPts val="996"/>
        </a:spcBef>
        <a:buSzPct val="100000"/>
        <a:buFont typeface="Arial"/>
        <a:buChar char="•"/>
        <a:defRPr sz="4600">
          <a:latin typeface="Calibri"/>
          <a:ea typeface="Calibri"/>
          <a:cs typeface="Calibri"/>
          <a:sym typeface="Calibri"/>
        </a:defRPr>
      </a:lvl8pPr>
      <a:lvl9pPr marL="5718798" indent="-519885">
        <a:spcBef>
          <a:spcPts val="996"/>
        </a:spcBef>
        <a:buSzPct val="100000"/>
        <a:buFont typeface="Arial"/>
        <a:buChar char="•"/>
        <a:defRPr sz="46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649860" algn="r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1299724" algn="r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949594" algn="r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2599457" algn="r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3249319" algn="r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3899187" algn="r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4549043" algn="r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5198913" algn="r">
        <a:defRPr sz="17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29978" tIns="64990" rIns="129978" bIns="649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55"/>
            <a:ext cx="11704320" cy="6436925"/>
          </a:xfrm>
          <a:prstGeom prst="rect">
            <a:avLst/>
          </a:prstGeom>
        </p:spPr>
        <p:txBody>
          <a:bodyPr vert="horz" lIns="129978" tIns="64990" rIns="129978" bIns="649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57"/>
            <a:ext cx="3034453" cy="519289"/>
          </a:xfrm>
          <a:prstGeom prst="rect">
            <a:avLst/>
          </a:prstGeom>
        </p:spPr>
        <p:txBody>
          <a:bodyPr vert="horz" lIns="129978" tIns="64990" rIns="129978" bIns="6499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9791" rtl="0"/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57"/>
            <a:ext cx="4118187" cy="519289"/>
          </a:xfrm>
          <a:prstGeom prst="rect">
            <a:avLst/>
          </a:prstGeom>
        </p:spPr>
        <p:txBody>
          <a:bodyPr vert="horz" lIns="129978" tIns="64990" rIns="129978" bIns="6499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9791" rtl="0"/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57"/>
            <a:ext cx="3034453" cy="519289"/>
          </a:xfrm>
          <a:prstGeom prst="rect">
            <a:avLst/>
          </a:prstGeom>
        </p:spPr>
        <p:txBody>
          <a:bodyPr vert="horz" lIns="129978" tIns="64990" rIns="129978" bIns="6499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9791" rtl="0"/>
            <a:fld id="{9D58E09D-BE7D-42E9-BFE5-B859A19C467A}" type="slidenum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1299791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1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ctr" defTabSz="129979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426" indent="-487426" algn="l" defTabSz="129979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083" indent="-406185" algn="l" defTabSz="129979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738" indent="-324946" algn="l" defTabSz="129979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4638" indent="-324946" algn="l" defTabSz="129979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4541" indent="-324946" algn="l" defTabSz="129979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4438" indent="-324946" algn="l" defTabSz="12997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4332" indent="-324946" algn="l" defTabSz="12997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4232" indent="-324946" algn="l" defTabSz="12997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4125" indent="-324946" algn="l" defTabSz="12997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894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791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694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590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9485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9387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276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9179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Relationship Id="rId3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-smal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841"/>
            <a:ext cx="13004800" cy="495935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270015" y="177799"/>
            <a:ext cx="10464801" cy="2636641"/>
          </a:xfrm>
          <a:prstGeom prst="rect">
            <a:avLst/>
          </a:prstGeom>
        </p:spPr>
        <p:txBody>
          <a:bodyPr/>
          <a:lstStyle>
            <a:lvl1pPr defTabSz="414781">
              <a:defRPr sz="5467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chemeClr val="tx1"/>
                </a:solidFill>
              </a:rPr>
              <a:t>Bayesian data-model synthesis for biological conservation and management in Antarctica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270015" y="5247594"/>
            <a:ext cx="10464801" cy="194148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3600" dirty="0"/>
              <a:t>PI: Dr. Heather J. Lynch (Stony Brook University)</a:t>
            </a:r>
          </a:p>
          <a:p>
            <a:pPr lvl="0">
              <a:defRPr sz="1800"/>
            </a:pPr>
            <a:r>
              <a:rPr sz="3600" dirty="0"/>
              <a:t>Co-I: Dr. Mathew Schwaller (NASA Goddard</a:t>
            </a:r>
            <a:r>
              <a:rPr sz="3600" dirty="0" smtClean="0"/>
              <a:t>)</a:t>
            </a:r>
            <a:endParaRPr lang="en-US" sz="3600" dirty="0" smtClean="0"/>
          </a:p>
          <a:p>
            <a:pPr lvl="0">
              <a:defRPr sz="1800"/>
            </a:pPr>
            <a:r>
              <a:rPr lang="en-US" sz="3600" dirty="0" smtClean="0"/>
              <a:t>Partner Organization: </a:t>
            </a:r>
            <a:r>
              <a:rPr lang="en-US" sz="3600" dirty="0" err="1" smtClean="0"/>
              <a:t>Oceanites</a:t>
            </a:r>
            <a:r>
              <a:rPr lang="en-US" sz="3600" dirty="0" smtClean="0"/>
              <a:t>, Inc.</a:t>
            </a:r>
            <a:endParaRPr sz="3600" dirty="0"/>
          </a:p>
        </p:txBody>
      </p:sp>
      <p:sp>
        <p:nvSpPr>
          <p:cNvPr id="35" name="Shape 35"/>
          <p:cNvSpPr/>
          <p:nvPr/>
        </p:nvSpPr>
        <p:spPr>
          <a:xfrm>
            <a:off x="1061483" y="7861417"/>
            <a:ext cx="10881865" cy="1533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8" tIns="50768" rIns="50768" bIns="50768" anchor="ctr">
            <a:spAutoFit/>
          </a:bodyPr>
          <a:lstStyle>
            <a:lvl1pPr>
              <a:defRPr sz="3200"/>
            </a:lvl1pPr>
          </a:lstStyle>
          <a:p>
            <a:pPr lvl="0">
              <a:defRPr sz="1800"/>
            </a:pPr>
            <a:r>
              <a:rPr sz="3100" dirty="0"/>
              <a:t>Additional project participants from Stony Brook University: </a:t>
            </a:r>
            <a:r>
              <a:rPr lang="en-US" sz="3100" dirty="0" smtClean="0"/>
              <a:t>Kevin Shoemaker, </a:t>
            </a:r>
            <a:r>
              <a:rPr sz="3100" dirty="0" smtClean="0"/>
              <a:t>Philip </a:t>
            </a:r>
            <a:r>
              <a:rPr sz="3100" dirty="0"/>
              <a:t>McDowall, Casey Youngflesh, Maureen Lynch, </a:t>
            </a:r>
            <a:r>
              <a:rPr sz="3100" dirty="0" smtClean="0"/>
              <a:t>Michael </a:t>
            </a:r>
            <a:r>
              <a:rPr sz="3100" dirty="0"/>
              <a:t>Schrimpf, Catherine Foley</a:t>
            </a:r>
          </a:p>
        </p:txBody>
      </p:sp>
      <p:sp>
        <p:nvSpPr>
          <p:cNvPr id="36" name="Shape 36"/>
          <p:cNvSpPr/>
          <p:nvPr/>
        </p:nvSpPr>
        <p:spPr>
          <a:xfrm>
            <a:off x="8836915" y="4343401"/>
            <a:ext cx="411937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 dirty="0">
                <a:solidFill>
                  <a:schemeClr val="bg1"/>
                </a:solidFill>
              </a:rPr>
              <a:t>Award: NNX14AC32G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undancePlot_ARD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4" y="4073687"/>
            <a:ext cx="6181615" cy="3866761"/>
          </a:xfrm>
          <a:prstGeom prst="rect">
            <a:avLst/>
          </a:prstGeom>
        </p:spPr>
      </p:pic>
      <p:sp>
        <p:nvSpPr>
          <p:cNvPr id="205" name="Shape 205"/>
          <p:cNvSpPr/>
          <p:nvPr/>
        </p:nvSpPr>
        <p:spPr>
          <a:xfrm>
            <a:off x="620005" y="3508232"/>
            <a:ext cx="6264526" cy="502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4" tIns="50764" rIns="50764" bIns="50764" anchor="ctr">
            <a:spAutoFit/>
          </a:bodyPr>
          <a:lstStyle>
            <a:lvl1pPr algn="ctr" defTabSz="584200"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 sz="1800"/>
            </a:pPr>
            <a:r>
              <a:rPr sz="2600" dirty="0"/>
              <a:t>Uncertainly balloons in years with no data</a:t>
            </a:r>
          </a:p>
        </p:txBody>
      </p:sp>
      <p:sp>
        <p:nvSpPr>
          <p:cNvPr id="206" name="Shape 206"/>
          <p:cNvSpPr/>
          <p:nvPr/>
        </p:nvSpPr>
        <p:spPr>
          <a:xfrm flipH="1">
            <a:off x="3544375" y="4010924"/>
            <a:ext cx="442672" cy="641165"/>
          </a:xfrm>
          <a:prstGeom prst="line">
            <a:avLst/>
          </a:prstGeom>
          <a:ln w="12700">
            <a:solidFill/>
            <a:miter lim="400000"/>
            <a:tailEnd type="triangle"/>
          </a:ln>
        </p:spPr>
        <p:txBody>
          <a:bodyPr lIns="50764" tIns="50764" rIns="50764" bIns="50764" anchor="ctr"/>
          <a:lstStyle/>
          <a:p>
            <a:pPr defTabSz="830337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300"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115640" y="1301351"/>
            <a:ext cx="7009741" cy="1579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764" tIns="50764" rIns="50764" bIns="50764" anchor="ctr">
            <a:spAutoFit/>
          </a:bodyPr>
          <a:lstStyle>
            <a:lvl1pPr algn="ctr" defTabSz="58420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 sz="1800"/>
            </a:pPr>
            <a:r>
              <a:rPr sz="3200" dirty="0"/>
              <a:t>DNBN method allows us to get </a:t>
            </a:r>
            <a:r>
              <a:rPr lang="en-US" sz="3200" dirty="0" smtClean="0"/>
              <a:t>abundance and </a:t>
            </a:r>
            <a:r>
              <a:rPr sz="3200" dirty="0" smtClean="0"/>
              <a:t>trends </a:t>
            </a:r>
            <a:r>
              <a:rPr sz="3200" dirty="0"/>
              <a:t>at individual </a:t>
            </a:r>
            <a:r>
              <a:rPr sz="3200" dirty="0" smtClean="0"/>
              <a:t>populations</a:t>
            </a:r>
            <a:r>
              <a:rPr lang="en-US" sz="3200" dirty="0" smtClean="0"/>
              <a:t> for any user-defined area</a:t>
            </a:r>
            <a:endParaRPr sz="3200" dirty="0"/>
          </a:p>
        </p:txBody>
      </p:sp>
      <p:sp>
        <p:nvSpPr>
          <p:cNvPr id="208" name="Shape 208"/>
          <p:cNvSpPr/>
          <p:nvPr/>
        </p:nvSpPr>
        <p:spPr>
          <a:xfrm>
            <a:off x="4628667" y="4311567"/>
            <a:ext cx="2032597" cy="502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4" tIns="50764" rIns="50764" bIns="50764" anchor="ctr">
            <a:spAutoFit/>
          </a:bodyPr>
          <a:lstStyle>
            <a:lvl1pPr algn="ctr" defTabSz="584200">
              <a:defRPr sz="17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 sz="1800"/>
            </a:pPr>
            <a:r>
              <a:rPr sz="2600" dirty="0"/>
              <a:t>Ardley Island</a:t>
            </a:r>
          </a:p>
        </p:txBody>
      </p:sp>
      <p:pic>
        <p:nvPicPr>
          <p:cNvPr id="2" name="Picture 1" descr="AllGrowthRates_MP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53" y="937818"/>
            <a:ext cx="5241704" cy="87028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5517558" y="4539049"/>
            <a:ext cx="39004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Sites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81444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1633" y="721622"/>
            <a:ext cx="723044" cy="75000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53" descr="C:\Users\Lynch Lab 4\AppData\Local\Skitch\Screenshot_081214_041624_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162" y="2317531"/>
            <a:ext cx="4363164" cy="339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75184" y="6006443"/>
            <a:ext cx="3399504" cy="1405511"/>
          </a:xfrm>
          <a:prstGeom prst="rect">
            <a:avLst/>
          </a:prstGeom>
          <a:noFill/>
        </p:spPr>
        <p:txBody>
          <a:bodyPr wrap="square" lIns="91388" tIns="45692" rIns="91388" bIns="45692" rtlCol="0">
            <a:spAutoFit/>
          </a:bodyPr>
          <a:lstStyle/>
          <a:p>
            <a:r>
              <a:rPr lang="en-US" sz="2800" dirty="0"/>
              <a:t>Create your own area of interest or upload a </a:t>
            </a:r>
            <a:r>
              <a:rPr lang="en-US" sz="2800" dirty="0" err="1"/>
              <a:t>shapefile</a:t>
            </a:r>
            <a:r>
              <a:rPr lang="en-US" sz="28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49" y="702289"/>
            <a:ext cx="723044" cy="707886"/>
          </a:xfrm>
          <a:prstGeom prst="rect">
            <a:avLst/>
          </a:prstGeom>
          <a:noFill/>
        </p:spPr>
        <p:txBody>
          <a:bodyPr wrap="square" lIns="91388" tIns="45692" rIns="91388" bIns="45692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5193" y="45699"/>
            <a:ext cx="1221065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+mn-ea"/>
                <a:cs typeface="Helvetica Light"/>
                <a:sym typeface="Helvetica Light"/>
              </a:rPr>
              <a:t>How MAPPPD works on the outside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+mn-ea"/>
              <a:cs typeface="Helvetica Light"/>
              <a:sym typeface="Helvetica Light"/>
            </a:endParaRPr>
          </a:p>
        </p:txBody>
      </p:sp>
      <p:pic>
        <p:nvPicPr>
          <p:cNvPr id="1026" name="Picture 2" descr="C:\Users\Lynch Lab 4\Desktop\Presentation for NASA meeting 2015\Figure 3\Search screen shot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116"/>
            <a:ext cx="7950200" cy="783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1738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4" descr="C:\Users\Lynch Lab 4\AppData\Local\Skitch\Screenshot_081214_041816_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43" y="167186"/>
            <a:ext cx="761047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825150" y="4827887"/>
            <a:ext cx="10149875" cy="4821254"/>
            <a:chOff x="2825150" y="4827887"/>
            <a:chExt cx="10149875" cy="4821254"/>
          </a:xfrm>
        </p:grpSpPr>
        <p:pic>
          <p:nvPicPr>
            <p:cNvPr id="3" name="Picture 55" descr="C:\Users\Lynch Lab 4\AppData\Local\Skitch\Screenshot_081214_042212_PM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806" y="5115242"/>
              <a:ext cx="4295775" cy="4533899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961590" y="6258835"/>
              <a:ext cx="5013435" cy="1384938"/>
            </a:xfrm>
            <a:prstGeom prst="rect">
              <a:avLst/>
            </a:prstGeom>
            <a:noFill/>
          </p:spPr>
          <p:txBody>
            <a:bodyPr wrap="square" lIns="91388" tIns="45692" rIns="91388" bIns="45692" rtlCol="0">
              <a:spAutoFit/>
            </a:bodyPr>
            <a:lstStyle/>
            <a:p>
              <a:pPr algn="ctr"/>
              <a:r>
                <a:rPr lang="en-US" sz="2800" dirty="0"/>
                <a:t>Plot past trends and predicted future </a:t>
              </a:r>
              <a:r>
                <a:rPr lang="en-US" sz="2800" dirty="0" smtClean="0"/>
                <a:t>dynamics as generated from the DBN model.</a:t>
              </a:r>
              <a:endParaRPr lang="en-US" sz="28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2845634" y="4847220"/>
              <a:ext cx="723044" cy="75000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25150" y="4827887"/>
              <a:ext cx="723044" cy="707886"/>
            </a:xfrm>
            <a:prstGeom prst="rect">
              <a:avLst/>
            </a:prstGeom>
            <a:noFill/>
          </p:spPr>
          <p:txBody>
            <a:bodyPr wrap="square" lIns="91388" tIns="45692" rIns="91388" bIns="45692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3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78830" y="68891"/>
            <a:ext cx="723044" cy="75000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30" y="49558"/>
            <a:ext cx="723044" cy="707886"/>
          </a:xfrm>
          <a:prstGeom prst="rect">
            <a:avLst/>
          </a:prstGeom>
          <a:noFill/>
        </p:spPr>
        <p:txBody>
          <a:bodyPr wrap="square" lIns="91388" tIns="45692" rIns="91388" bIns="45692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2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68479" y="1494372"/>
            <a:ext cx="3502449" cy="954051"/>
          </a:xfrm>
          <a:prstGeom prst="rect">
            <a:avLst/>
          </a:prstGeom>
          <a:noFill/>
        </p:spPr>
        <p:txBody>
          <a:bodyPr wrap="square" lIns="91388" tIns="45692" rIns="91388" bIns="45692" rtlCol="0">
            <a:spAutoFit/>
          </a:bodyPr>
          <a:lstStyle/>
          <a:p>
            <a:pPr algn="ctr"/>
            <a:r>
              <a:rPr lang="en-US" sz="2800" dirty="0" smtClean="0"/>
              <a:t>Add sites of interest to a query set.</a:t>
            </a:r>
            <a:endParaRPr lang="en-US" sz="2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11159" y="2664372"/>
            <a:ext cx="6038193" cy="1691608"/>
            <a:chOff x="6511159" y="2664372"/>
            <a:chExt cx="6038193" cy="1691608"/>
          </a:xfrm>
        </p:grpSpPr>
        <p:sp>
          <p:nvSpPr>
            <p:cNvPr id="5" name="TextBox 4"/>
            <p:cNvSpPr txBox="1"/>
            <p:nvPr/>
          </p:nvSpPr>
          <p:spPr>
            <a:xfrm>
              <a:off x="8668479" y="3022282"/>
              <a:ext cx="3880873" cy="133369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Details: All the underlying data </a:t>
              </a:r>
            </a:p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with citations </a:t>
              </a:r>
              <a:r>
                <a:rPr kumimoji="0" lang="en-US" sz="20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ingdings 3"/>
                </a:rPr>
                <a:t></a:t>
              </a:r>
              <a:r>
                <a:rPr kumimoji="0" lang="en-US" sz="20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provides a </a:t>
              </a:r>
            </a:p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pathway for transparent</a:t>
              </a:r>
              <a:r>
                <a:rPr kumimoji="0" lang="en-US" sz="20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citation </a:t>
              </a:r>
            </a:p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and sourcing of survey data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3" name="Straight Connector 12"/>
            <p:cNvCxnSpPr>
              <a:stCxn id="14" idx="6"/>
            </p:cNvCxnSpPr>
            <p:nvPr/>
          </p:nvCxnSpPr>
          <p:spPr>
            <a:xfrm>
              <a:off x="7378262" y="2912679"/>
              <a:ext cx="1290217" cy="508438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6511159" y="2664372"/>
              <a:ext cx="867103" cy="496614"/>
            </a:xfrm>
            <a:prstGeom prst="ellipse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2829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78830" y="68891"/>
            <a:ext cx="723044" cy="75000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30" y="49558"/>
            <a:ext cx="723044" cy="707886"/>
          </a:xfrm>
          <a:prstGeom prst="rect">
            <a:avLst/>
          </a:prstGeom>
          <a:noFill/>
        </p:spPr>
        <p:txBody>
          <a:bodyPr wrap="square" lIns="91388" tIns="45692" rIns="91388" bIns="45692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4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90561" y="3764606"/>
            <a:ext cx="4338073" cy="1815825"/>
          </a:xfrm>
          <a:prstGeom prst="rect">
            <a:avLst/>
          </a:prstGeom>
          <a:noFill/>
        </p:spPr>
        <p:txBody>
          <a:bodyPr wrap="square" lIns="91388" tIns="45692" rIns="91388" bIns="45692" rtlCol="0">
            <a:spAutoFit/>
          </a:bodyPr>
          <a:lstStyle/>
          <a:p>
            <a:pPr algn="ctr"/>
            <a:r>
              <a:rPr lang="en-US" sz="2800" dirty="0" smtClean="0"/>
              <a:t>Download summary data on total abundance and (in the future) future predicted dynamics.</a:t>
            </a:r>
            <a:endParaRPr lang="en-US" sz="2800" dirty="0"/>
          </a:p>
        </p:txBody>
      </p:sp>
      <p:pic>
        <p:nvPicPr>
          <p:cNvPr id="2051" name="Picture 3" descr="C:\Users\Lynch Lab 4\Desktop\Presentation for NASA meeting 2015\Figure 3\Summary screen shot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0" y="1128715"/>
            <a:ext cx="8039101" cy="770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1633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1" y="114961"/>
            <a:ext cx="10682429" cy="659084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What lies ahead?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15310" y="1102982"/>
            <a:ext cx="957380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Development of a radiative transfer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95145" y="1949059"/>
            <a:ext cx="957380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Landsat-4, -5, -7 cross-calibration algorithm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5309" y="2831921"/>
            <a:ext cx="957380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Development of a suite of seabird indicators for the Southern Ocean</a:t>
            </a:r>
            <a:endParaRPr lang="en-US" dirty="0"/>
          </a:p>
        </p:txBody>
      </p:sp>
      <p:sp>
        <p:nvSpPr>
          <p:cNvPr id="6" name="AutoShape 2" descr="Image result for WW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WW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984" y="2713389"/>
            <a:ext cx="1535119" cy="153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66193" y="4308614"/>
            <a:ext cx="1130276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Completion of the DBN model using all Antarctic sites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8009" y="5265047"/>
            <a:ext cx="903824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Creation of an Antarctic spectral library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37793" y="6221480"/>
            <a:ext cx="993116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Integration of three </a:t>
            </a:r>
            <a:r>
              <a:rPr lang="en-US" dirty="0" smtClean="0"/>
              <a:t>additional </a:t>
            </a:r>
            <a:r>
              <a:rPr lang="en-US" dirty="0" smtClean="0"/>
              <a:t>penguin species</a:t>
            </a:r>
            <a:endParaRPr lang="en-US" dirty="0"/>
          </a:p>
        </p:txBody>
      </p:sp>
      <p:pic>
        <p:nvPicPr>
          <p:cNvPr id="15" name="Picture 58" descr="IMG_18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1863" y="7209605"/>
            <a:ext cx="1619250" cy="2159000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5228341" y="7139152"/>
            <a:ext cx="7033249" cy="2229453"/>
            <a:chOff x="5228341" y="7139152"/>
            <a:chExt cx="7033249" cy="2229453"/>
          </a:xfrm>
        </p:grpSpPr>
        <p:pic>
          <p:nvPicPr>
            <p:cNvPr id="12" name="Picture 55" descr="chinstrap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53249" y="7491878"/>
              <a:ext cx="2286000" cy="1524000"/>
            </a:xfrm>
            <a:prstGeom prst="rect">
              <a:avLst/>
            </a:prstGeom>
            <a:noFill/>
          </p:spPr>
        </p:pic>
        <p:pic>
          <p:nvPicPr>
            <p:cNvPr id="13" name="Picture 64" descr="IMG_197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36372" y="7235005"/>
              <a:ext cx="1600200" cy="2133600"/>
            </a:xfrm>
            <a:prstGeom prst="rect">
              <a:avLst/>
            </a:prstGeom>
            <a:noFill/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4944" y="7139152"/>
              <a:ext cx="1486646" cy="2229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228341" y="7591647"/>
              <a:ext cx="872918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+</a:t>
              </a:r>
              <a:endParaRPr kumimoji="0" lang="en-US" sz="6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6900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94561" y="257110"/>
            <a:ext cx="698505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Bringing in ‘dark’ data</a:t>
            </a:r>
            <a:endParaRPr lang="en-US" dirty="0"/>
          </a:p>
        </p:txBody>
      </p:sp>
      <p:pic>
        <p:nvPicPr>
          <p:cNvPr id="8" name="Picture 7" descr="hallet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99" y="1434974"/>
            <a:ext cx="8464459" cy="7929411"/>
          </a:xfrm>
          <a:prstGeom prst="rect">
            <a:avLst/>
          </a:prstGeom>
        </p:spPr>
      </p:pic>
      <p:pic>
        <p:nvPicPr>
          <p:cNvPr id="9" name="Picture 8" descr="hallet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0" y="809028"/>
            <a:ext cx="4347760" cy="4294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7040" y="6011580"/>
            <a:ext cx="3116661" cy="1331645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defTabSz="650197" rtl="0"/>
            <a:r>
              <a:rPr lang="en-US" sz="2600" kern="1200" dirty="0">
                <a:solidFill>
                  <a:prstClr val="black"/>
                </a:solidFill>
              </a:rPr>
              <a:t>Cape </a:t>
            </a:r>
            <a:r>
              <a:rPr lang="en-US" sz="2600" kern="1200" dirty="0" err="1">
                <a:solidFill>
                  <a:prstClr val="black"/>
                </a:solidFill>
              </a:rPr>
              <a:t>Hallet</a:t>
            </a:r>
            <a:endParaRPr lang="en-US" sz="2600" kern="1200" dirty="0">
              <a:solidFill>
                <a:prstClr val="black"/>
              </a:solidFill>
            </a:endParaRPr>
          </a:p>
          <a:p>
            <a:pPr defTabSz="650197" rtl="0"/>
            <a:r>
              <a:rPr lang="en-US" sz="2600" kern="1200" dirty="0">
                <a:solidFill>
                  <a:prstClr val="black"/>
                </a:solidFill>
              </a:rPr>
              <a:t>12/14/1983</a:t>
            </a:r>
          </a:p>
          <a:p>
            <a:pPr defTabSz="650197" rtl="0"/>
            <a:r>
              <a:rPr lang="en-US" sz="2600" kern="1200" dirty="0">
                <a:solidFill>
                  <a:prstClr val="black"/>
                </a:solidFill>
              </a:rPr>
              <a:t>Scale 1:6000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DANG_FEB01_18A-EOS17_Slide3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8827" y="5000808"/>
            <a:ext cx="7068580" cy="4755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DANG_FEB01_18A-EOS20_Slide3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187" y="2657514"/>
            <a:ext cx="6597926" cy="4438603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/>
        </p:nvSpPr>
        <p:spPr>
          <a:xfrm>
            <a:off x="7045655" y="3075777"/>
            <a:ext cx="5467881" cy="1116203"/>
          </a:xfrm>
          <a:prstGeom prst="rect">
            <a:avLst/>
          </a:prstGeom>
          <a:ln w="57150" cmpd="sng">
            <a:solidFill>
              <a:srgbClr val="BBE0E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2400" dirty="0"/>
              <a:t>Some populations known only from helicopter survey - the rest</a:t>
            </a:r>
          </a:p>
          <a:p>
            <a:pPr lvl="0">
              <a:defRPr sz="1800"/>
            </a:pPr>
            <a:r>
              <a:rPr sz="2400" dirty="0"/>
              <a:t>discovered by Landsat imagery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78568" y="257110"/>
            <a:ext cx="868522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Collecting new data: </a:t>
            </a:r>
          </a:p>
          <a:p>
            <a:r>
              <a:rPr lang="en-US" dirty="0" smtClean="0"/>
              <a:t>Danger Islands Expedition January 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49917" y="1520503"/>
            <a:ext cx="5913880" cy="47192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000000"/>
                </a:solidFill>
              </a:rPr>
              <a:t>Funding provided by the Dalio Foundation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000867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7024311" y="2049231"/>
            <a:ext cx="2155185" cy="59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 anchor="ctr">
            <a:spAutoFit/>
          </a:bodyPr>
          <a:lstStyle/>
          <a:p>
            <a:pPr lvl="0">
              <a:defRPr sz="1800"/>
            </a:pPr>
            <a:r>
              <a:rPr sz="3200" dirty="0"/>
              <a:t>Questions?</a:t>
            </a:r>
          </a:p>
        </p:txBody>
      </p:sp>
      <p:pic>
        <p:nvPicPr>
          <p:cNvPr id="137" name="pasted-image-smal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46648"/>
            <a:ext cx="13004800" cy="431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06" y="264169"/>
            <a:ext cx="2516673" cy="20825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0874" y="1115395"/>
            <a:ext cx="880352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Support provided by NASA NNX14AC32G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43" y="3553793"/>
            <a:ext cx="2743200" cy="12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oceanites.org/_img/top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3" y="2575317"/>
            <a:ext cx="2857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3" y="2688505"/>
            <a:ext cx="4991100" cy="511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un.org/disarmament/content/slideshow/antarctic/images/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597" y="1988238"/>
            <a:ext cx="3429001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iodiversity.aq/stijl/logos/Friends_CCAMLR_Logo_Blue_on_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921" y="5354776"/>
            <a:ext cx="3024353" cy="290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923" y="218378"/>
            <a:ext cx="11851849" cy="1200329"/>
          </a:xfrm>
          <a:prstGeom prst="rect">
            <a:avLst/>
          </a:prstGeom>
          <a:noFill/>
        </p:spPr>
        <p:txBody>
          <a:bodyPr wrap="square" lIns="91392" tIns="45695" rIns="91392" bIns="45695" rtlCol="0">
            <a:spAutoFit/>
          </a:bodyPr>
          <a:lstStyle/>
          <a:p>
            <a:r>
              <a:rPr lang="en-US" dirty="0" smtClean="0"/>
              <a:t>Antarctic management complicated by data scarcity and consensus-based decision making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32123" y="4045652"/>
            <a:ext cx="5813946" cy="1200329"/>
          </a:xfrm>
          <a:prstGeom prst="rect">
            <a:avLst/>
          </a:prstGeom>
          <a:noFill/>
        </p:spPr>
        <p:txBody>
          <a:bodyPr wrap="square" lIns="91392" tIns="45695" rIns="91392" bIns="45695" rtlCol="0">
            <a:spAutoFit/>
          </a:bodyPr>
          <a:lstStyle/>
          <a:p>
            <a:r>
              <a:rPr lang="en-US" sz="2400" dirty="0"/>
              <a:t>Antarctic Treaty </a:t>
            </a:r>
            <a:r>
              <a:rPr lang="en-US" sz="2400" dirty="0" smtClean="0"/>
              <a:t>System</a:t>
            </a:r>
          </a:p>
          <a:p>
            <a:r>
              <a:rPr lang="en-US" sz="2400" dirty="0" smtClean="0"/>
              <a:t>29 </a:t>
            </a:r>
            <a:r>
              <a:rPr lang="en-US" sz="2400" dirty="0"/>
              <a:t>consultative (voting) Parties</a:t>
            </a:r>
          </a:p>
          <a:p>
            <a:r>
              <a:rPr lang="en-US" sz="2400" dirty="0" smtClean="0"/>
              <a:t>23 </a:t>
            </a:r>
            <a:r>
              <a:rPr lang="en-US" sz="2400" dirty="0"/>
              <a:t>non-consultative (non-voting) Parties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1434" y="8085597"/>
            <a:ext cx="6215324" cy="1569660"/>
          </a:xfrm>
          <a:prstGeom prst="rect">
            <a:avLst/>
          </a:prstGeom>
          <a:noFill/>
        </p:spPr>
        <p:txBody>
          <a:bodyPr wrap="square" lIns="91392" tIns="45695" rIns="91392" bIns="45695" rtlCol="0">
            <a:spAutoFit/>
          </a:bodyPr>
          <a:lstStyle/>
          <a:p>
            <a:r>
              <a:rPr lang="en-US" sz="2400" dirty="0"/>
              <a:t>Convention for the Conservation of Antarctic Marine Living Resources (CCAMLR) </a:t>
            </a:r>
          </a:p>
          <a:p>
            <a:r>
              <a:rPr lang="en-US" sz="2400" dirty="0" smtClean="0"/>
              <a:t>25 </a:t>
            </a:r>
            <a:r>
              <a:rPr lang="en-US" sz="2400" dirty="0"/>
              <a:t>voting member nations</a:t>
            </a:r>
          </a:p>
          <a:p>
            <a:r>
              <a:rPr lang="en-US" sz="2400" dirty="0" smtClean="0"/>
              <a:t>8 </a:t>
            </a:r>
            <a:r>
              <a:rPr lang="en-US" sz="2400" dirty="0"/>
              <a:t>non-voting Parties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211" y="7403321"/>
            <a:ext cx="627797" cy="400110"/>
          </a:xfrm>
          <a:prstGeom prst="rect">
            <a:avLst/>
          </a:prstGeom>
          <a:noFill/>
        </p:spPr>
        <p:txBody>
          <a:bodyPr wrap="square" lIns="91392" tIns="45695" rIns="91392" bIns="4569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NSF</a:t>
            </a:r>
          </a:p>
        </p:txBody>
      </p:sp>
    </p:spTree>
    <p:extLst>
      <p:ext uri="{BB962C8B-B14F-4D97-AF65-F5344CB8AC3E}">
        <p14:creationId xmlns:p14="http://schemas.microsoft.com/office/powerpoint/2010/main" val="4102624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 idx="4294967295"/>
          </p:nvPr>
        </p:nvSpPr>
        <p:spPr>
          <a:xfrm>
            <a:off x="1099491" y="173568"/>
            <a:ext cx="8699071" cy="1200879"/>
          </a:xfrm>
          <a:prstGeom prst="rect">
            <a:avLst/>
          </a:prstGeom>
          <a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</a14:imgLayer>
                  </a14:imgProps>
                </a:ext>
              </a:extLst>
            </a:blip>
          </a:blipFill>
          <a:effectLst/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/>
              <a:t>Baseline decision-making capacity within the Antarctic Treaty System is weak</a:t>
            </a:r>
          </a:p>
        </p:txBody>
      </p:sp>
      <p:sp>
        <p:nvSpPr>
          <p:cNvPr id="54" name="Shape 54"/>
          <p:cNvSpPr/>
          <p:nvPr/>
        </p:nvSpPr>
        <p:spPr>
          <a:xfrm>
            <a:off x="6458783" y="7514995"/>
            <a:ext cx="6413609" cy="50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 anchor="ctr">
            <a:spAutoFit/>
          </a:bodyPr>
          <a:lstStyle/>
          <a:p>
            <a:pPr lvl="0">
              <a:defRPr sz="1800"/>
            </a:pPr>
            <a:r>
              <a:rPr sz="2600" dirty="0"/>
              <a:t>Lynch et al. In Review at </a:t>
            </a:r>
            <a:r>
              <a:rPr sz="2600" i="1" dirty="0"/>
              <a:t>Antarctic Science</a:t>
            </a:r>
          </a:p>
        </p:txBody>
      </p:sp>
      <p:graphicFrame>
        <p:nvGraphicFramePr>
          <p:cNvPr id="55" name="Table 55"/>
          <p:cNvGraphicFramePr/>
          <p:nvPr>
            <p:extLst>
              <p:ext uri="{D42A27DB-BD31-4B8C-83A1-F6EECF244321}">
                <p14:modId xmlns:p14="http://schemas.microsoft.com/office/powerpoint/2010/main" val="59203983"/>
              </p:ext>
            </p:extLst>
          </p:nvPr>
        </p:nvGraphicFramePr>
        <p:xfrm>
          <a:off x="546145" y="3678760"/>
          <a:ext cx="11897316" cy="3809994"/>
        </p:xfrm>
        <a:graphic>
          <a:graphicData uri="http://schemas.openxmlformats.org/drawingml/2006/table">
            <a:tbl>
              <a:tblPr firstRow="1" firstCol="1">
                <a:tableStyleId>{2708684C-4D16-4618-839F-0558EEFCDFE6}</a:tableStyleId>
              </a:tblPr>
              <a:tblGrid>
                <a:gridCol w="3536486"/>
                <a:gridCol w="1672166"/>
                <a:gridCol w="1672166"/>
                <a:gridCol w="1672166"/>
                <a:gridCol w="1672166"/>
                <a:gridCol w="1672166"/>
              </a:tblGrid>
              <a:tr h="634999"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2100" b="1" dirty="0">
                          <a:sym typeface="Helvetica"/>
                        </a:rPr>
                        <a:t>Quantitative data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lnT w="25400">
                      <a:solidFill>
                        <a:srgbClr val="76D6FF"/>
                      </a:solidFill>
                      <a:miter lim="400000"/>
                    </a:lnT>
                    <a:solidFill>
                      <a:srgbClr val="96D6F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sz="2600" b="0"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>
                    <a:lnT w="25400">
                      <a:solidFill>
                        <a:srgbClr val="76D6FF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sz="2600" b="0"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>
                    <a:lnT w="25400">
                      <a:solidFill>
                        <a:srgbClr val="76D6FF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sz="2600" b="0"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76D6FF"/>
                      </a:solidFill>
                      <a:miter lim="400000"/>
                    </a:lnR>
                    <a:lnT w="25400">
                      <a:solidFill>
                        <a:srgbClr val="76D6FF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sz="2600" b="0"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lnR w="25400">
                      <a:solidFill>
                        <a:srgbClr val="76D6FF"/>
                      </a:solidFill>
                      <a:miter lim="400000"/>
                    </a:lnR>
                    <a:lnT w="25400">
                      <a:solidFill>
                        <a:srgbClr val="76D6FF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sz="2600" b="0"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lnR w="25400">
                      <a:solidFill>
                        <a:srgbClr val="76D6FF"/>
                      </a:solidFill>
                      <a:miter lim="400000"/>
                    </a:lnR>
                    <a:lnT w="25400">
                      <a:solidFill>
                        <a:srgbClr val="76D6FF"/>
                      </a:solidFill>
                      <a:miter lim="400000"/>
                    </a:lnT>
                  </a:tcPr>
                </a:tc>
              </a:tr>
              <a:tr h="634999"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2100" b="1">
                          <a:sym typeface="Helvetica"/>
                        </a:rPr>
                        <a:t>Census date included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solidFill>
                      <a:srgbClr val="96D6F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260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2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2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76D6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lnR w="25400">
                      <a:solidFill>
                        <a:srgbClr val="76D6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lnR w="25400">
                      <a:solidFill>
                        <a:srgbClr val="76D6FF"/>
                      </a:solidFill>
                      <a:miter lim="400000"/>
                    </a:lnR>
                  </a:tcPr>
                </a:tc>
              </a:tr>
              <a:tr h="634999"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2100" b="1">
                          <a:sym typeface="Helvetica"/>
                        </a:rPr>
                        <a:t>Source for census data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solidFill>
                      <a:srgbClr val="96D6F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260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260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2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76D6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lnR w="25400">
                      <a:solidFill>
                        <a:srgbClr val="76D6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lnR w="25400">
                      <a:solidFill>
                        <a:srgbClr val="76D6FF"/>
                      </a:solidFill>
                      <a:miter lim="400000"/>
                    </a:lnR>
                  </a:tcPr>
                </a:tc>
              </a:tr>
              <a:tr h="634999"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2100" b="1">
                          <a:sym typeface="Helvetica"/>
                        </a:rPr>
                        <a:t>Peer-reviewed source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solidFill>
                      <a:srgbClr val="96D6F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260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260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2600"/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76D6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lnR w="25400">
                      <a:solidFill>
                        <a:srgbClr val="76D6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lnR w="25400">
                      <a:solidFill>
                        <a:srgbClr val="76D6FF"/>
                      </a:solidFill>
                      <a:miter lim="400000"/>
                    </a:lnR>
                  </a:tcPr>
                </a:tc>
              </a:tr>
              <a:tr h="634999"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2100" b="1">
                          <a:sym typeface="Helvetica"/>
                        </a:rPr>
                        <a:t>Trend data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lnB w="25400">
                      <a:solidFill>
                        <a:srgbClr val="76D6FF"/>
                      </a:solidFill>
                      <a:miter lim="400000"/>
                    </a:lnB>
                    <a:solidFill>
                      <a:srgbClr val="96D6F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2600"/>
                    </a:p>
                  </a:txBody>
                  <a:tcPr marL="50800" marR="50800" marT="50800" marB="50800" anchor="ctr" horzOverflow="overflow">
                    <a:lnB w="25400">
                      <a:solidFill>
                        <a:srgbClr val="76D6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2600"/>
                    </a:p>
                  </a:txBody>
                  <a:tcPr marL="50800" marR="50800" marT="50800" marB="50800" anchor="ctr" horzOverflow="overflow">
                    <a:lnB w="25400">
                      <a:solidFill>
                        <a:srgbClr val="76D6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2600"/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76D6FF"/>
                      </a:solidFill>
                      <a:miter lim="400000"/>
                    </a:lnR>
                    <a:lnB w="25400">
                      <a:solidFill>
                        <a:srgbClr val="76D6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26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lnR w="25400">
                      <a:solidFill>
                        <a:srgbClr val="76D6FF"/>
                      </a:solidFill>
                      <a:miter lim="400000"/>
                    </a:lnR>
                    <a:lnB w="25400">
                      <a:solidFill>
                        <a:srgbClr val="76D6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26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lnR w="25400">
                      <a:solidFill>
                        <a:srgbClr val="76D6FF"/>
                      </a:solidFill>
                      <a:miter lim="400000"/>
                    </a:lnR>
                    <a:lnB w="25400">
                      <a:solidFill>
                        <a:srgbClr val="FFFC79"/>
                      </a:solidFill>
                      <a:miter lim="400000"/>
                    </a:lnB>
                  </a:tcPr>
                </a:tc>
              </a:tr>
              <a:tr h="634999"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sz="2200">
                          <a:sym typeface="Helvetica"/>
                        </a:defRPr>
                      </a:pPr>
                      <a:endParaRPr sz="2100"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lnT w="25400">
                      <a:solidFill>
                        <a:srgbClr val="76D6FF"/>
                      </a:solidFill>
                      <a:miter lim="400000"/>
                    </a:lnT>
                    <a:lnB w="25400">
                      <a:solidFill>
                        <a:srgbClr val="76D6FF"/>
                      </a:solidFill>
                      <a:miter lim="400000"/>
                    </a:lnB>
                    <a:solidFill>
                      <a:srgbClr val="96D6F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 dirty="0"/>
                        <a:t>60.7%</a:t>
                      </a:r>
                    </a:p>
                  </a:txBody>
                  <a:tcPr marL="50800" marR="50800" marT="50800" marB="50800" anchor="ctr" horzOverflow="overflow">
                    <a:lnT w="25400">
                      <a:solidFill>
                        <a:srgbClr val="76D6FF"/>
                      </a:solidFill>
                      <a:miter lim="400000"/>
                    </a:lnT>
                    <a:lnB w="25400">
                      <a:solidFill>
                        <a:srgbClr val="76D6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53.9%</a:t>
                      </a:r>
                    </a:p>
                  </a:txBody>
                  <a:tcPr marL="50800" marR="50800" marT="50800" marB="50800" anchor="ctr" horzOverflow="overflow">
                    <a:lnT w="25400">
                      <a:solidFill>
                        <a:srgbClr val="76D6FF"/>
                      </a:solidFill>
                      <a:miter lim="400000"/>
                    </a:lnT>
                    <a:lnB w="25400">
                      <a:solidFill>
                        <a:srgbClr val="76D6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30.3%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76D6FF"/>
                      </a:solidFill>
                      <a:miter lim="400000"/>
                    </a:lnR>
                    <a:lnT w="25400">
                      <a:solidFill>
                        <a:srgbClr val="76D6FF"/>
                      </a:solidFill>
                      <a:miter lim="400000"/>
                    </a:lnT>
                    <a:lnB w="25400">
                      <a:solidFill>
                        <a:srgbClr val="76D6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14.6%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6D6FF"/>
                      </a:solidFill>
                      <a:miter lim="400000"/>
                    </a:lnL>
                    <a:lnR w="25400">
                      <a:solidFill>
                        <a:srgbClr val="FFFC79"/>
                      </a:solidFill>
                      <a:miter lim="400000"/>
                    </a:lnR>
                    <a:lnT w="25400">
                      <a:solidFill>
                        <a:srgbClr val="76D6FF"/>
                      </a:solidFill>
                      <a:miter lim="400000"/>
                    </a:lnT>
                    <a:lnB w="25400">
                      <a:solidFill>
                        <a:srgbClr val="76D6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11.2%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FFFC79"/>
                      </a:solidFill>
                      <a:miter lim="400000"/>
                    </a:lnL>
                    <a:lnR w="25400">
                      <a:solidFill>
                        <a:srgbClr val="FFFC79"/>
                      </a:solidFill>
                      <a:miter lim="400000"/>
                    </a:lnR>
                    <a:lnT w="25400">
                      <a:solidFill>
                        <a:srgbClr val="FFFC79"/>
                      </a:solidFill>
                      <a:miter lim="400000"/>
                    </a:lnT>
                    <a:lnB w="25400">
                      <a:solidFill>
                        <a:srgbClr val="FFFC79"/>
                      </a:solidFill>
                      <a:miter lim="400000"/>
                    </a:lnB>
                    <a:solidFill>
                      <a:srgbClr val="FFEA23"/>
                    </a:solidFill>
                  </a:tcPr>
                </a:tc>
              </a:tr>
            </a:tbl>
          </a:graphicData>
        </a:graphic>
      </p:graphicFrame>
      <p:sp>
        <p:nvSpPr>
          <p:cNvPr id="56" name="Shape 56"/>
          <p:cNvSpPr/>
          <p:nvPr/>
        </p:nvSpPr>
        <p:spPr>
          <a:xfrm>
            <a:off x="-1" y="3144392"/>
            <a:ext cx="13004801" cy="471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768" tIns="50768" rIns="50768" bIns="50768" anchor="ctr">
            <a:spAutoFit/>
          </a:bodyPr>
          <a:lstStyle>
            <a:lvl1pPr>
              <a:defRPr sz="2600"/>
            </a:lvl1pPr>
          </a:lstStyle>
          <a:p>
            <a:pPr lvl="0">
              <a:defRPr sz="1800"/>
            </a:pPr>
            <a:r>
              <a:rPr sz="2400" dirty="0"/>
              <a:t>From a review of Antarctic management plans and environmental impact assessments</a:t>
            </a:r>
          </a:p>
        </p:txBody>
      </p:sp>
      <p:pic>
        <p:nvPicPr>
          <p:cNvPr id="57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52426" y="137583"/>
            <a:ext cx="2349501" cy="171450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4836927" y="3787059"/>
            <a:ext cx="199381" cy="333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6394848" y="3787059"/>
            <a:ext cx="199381" cy="333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8147394" y="3787059"/>
            <a:ext cx="199381" cy="333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9899937" y="3787059"/>
            <a:ext cx="199381" cy="333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11457859" y="3787059"/>
            <a:ext cx="199381" cy="333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6394848" y="4438770"/>
            <a:ext cx="199381" cy="333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8147394" y="4438770"/>
            <a:ext cx="199381" cy="333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9899937" y="4438770"/>
            <a:ext cx="199381" cy="333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11457859" y="4438770"/>
            <a:ext cx="199381" cy="333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8147394" y="5088104"/>
            <a:ext cx="199381" cy="333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9899937" y="5090481"/>
            <a:ext cx="199381" cy="333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11457859" y="5090481"/>
            <a:ext cx="199381" cy="333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9899937" y="5785182"/>
            <a:ext cx="199381" cy="333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11457859" y="5739817"/>
            <a:ext cx="199381" cy="333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11457859" y="6389151"/>
            <a:ext cx="199381" cy="333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57"/>
                </a:moveTo>
                <a:lnTo>
                  <a:pt x="8480" y="21600"/>
                </a:lnTo>
                <a:lnTo>
                  <a:pt x="21600" y="0"/>
                </a:lnTo>
              </a:path>
            </a:pathLst>
          </a:custGeom>
          <a:ln w="25400">
            <a:solidFill/>
            <a:miter lim="400000"/>
          </a:ln>
        </p:spPr>
        <p:txBody>
          <a:bodyPr lIns="50768" tIns="50768" rIns="50768" bIns="50768" anchor="ctr"/>
          <a:lstStyle/>
          <a:p>
            <a:pPr lvl="0">
              <a:defRPr sz="2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209943" y="435720"/>
            <a:ext cx="12584914" cy="1384995"/>
          </a:xfrm>
          <a:prstGeom prst="rect">
            <a:avLst/>
          </a:prstGeom>
          <a:solidFill>
            <a:srgbClr val="E6EEF1"/>
          </a:solidFill>
          <a:ln w="25400">
            <a:solidFill>
              <a:srgbClr val="DE4D1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sz="3000" b="1" dirty="0">
                <a:latin typeface="Helvetica"/>
                <a:ea typeface="Helvetica"/>
                <a:cs typeface="Helvetica"/>
                <a:sym typeface="Helvetica"/>
              </a:rPr>
              <a:t>The mission</a:t>
            </a:r>
            <a:r>
              <a:rPr sz="3000" dirty="0"/>
              <a:t>: To create a publicly-accessible, easy-to-use, browser-based application that provides Antarctic biodiversity data (abundance, trends, forecasts) at any user-defined spatial and temporal scale </a:t>
            </a:r>
          </a:p>
        </p:txBody>
      </p:sp>
      <p:sp>
        <p:nvSpPr>
          <p:cNvPr id="40" name="Shape 40"/>
          <p:cNvSpPr/>
          <p:nvPr/>
        </p:nvSpPr>
        <p:spPr>
          <a:xfrm>
            <a:off x="209949" y="2176402"/>
            <a:ext cx="12584908" cy="139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768" tIns="50768" rIns="50768" bIns="50768" anchor="ctr">
            <a:spAutoFit/>
          </a:bodyPr>
          <a:lstStyle/>
          <a:p>
            <a:pPr lvl="0">
              <a:defRPr sz="1800"/>
            </a:pPr>
            <a:r>
              <a:rPr lang="en-US" sz="2800" u="sng" dirty="0">
                <a:solidFill>
                  <a:srgbClr val="0092AA"/>
                </a:solidFill>
              </a:rPr>
              <a:t>How do we do this</a:t>
            </a:r>
            <a:r>
              <a:rPr sz="2800" u="sng" dirty="0">
                <a:solidFill>
                  <a:srgbClr val="0092AA"/>
                </a:solidFill>
              </a:rPr>
              <a:t>?</a:t>
            </a:r>
            <a:r>
              <a:rPr sz="2800" dirty="0"/>
              <a:t> </a:t>
            </a:r>
            <a:r>
              <a:rPr lang="en-US" sz="2800" dirty="0"/>
              <a:t>By leveraging r</a:t>
            </a:r>
            <a:r>
              <a:rPr sz="2800" dirty="0"/>
              <a:t>ecent developments in remote sensing </a:t>
            </a:r>
            <a:r>
              <a:rPr lang="en-US" sz="2800" dirty="0"/>
              <a:t>that </a:t>
            </a:r>
            <a:r>
              <a:rPr sz="2800" dirty="0"/>
              <a:t>have radically expanded the opportunities for regular, high-quality biological surveys </a:t>
            </a:r>
            <a:r>
              <a:rPr lang="en-US" sz="2800" dirty="0" smtClean="0"/>
              <a:t>(of seabirds and seals) </a:t>
            </a:r>
            <a:r>
              <a:rPr sz="2800" dirty="0" smtClean="0"/>
              <a:t>at </a:t>
            </a:r>
            <a:r>
              <a:rPr sz="2800" dirty="0"/>
              <a:t>the continental scale.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276" y="4492324"/>
            <a:ext cx="4928067" cy="4012328"/>
            <a:chOff x="27276" y="4492324"/>
            <a:chExt cx="4928067" cy="401232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41" b="52668"/>
            <a:stretch/>
          </p:blipFill>
          <p:spPr bwMode="auto">
            <a:xfrm>
              <a:off x="27276" y="4492324"/>
              <a:ext cx="4928067" cy="3161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51789" y="7663420"/>
              <a:ext cx="3907263" cy="841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788" tIns="50788" rIns="50788" bIns="50788" numCol="1" spcCol="38092" rtlCol="0" anchor="ctr">
              <a:spAutoFit/>
            </a:bodyPr>
            <a:lstStyle/>
            <a:p>
              <a:pPr defTabSz="584080" rtl="0" latinLnBrk="1" hangingPunct="0"/>
              <a:r>
                <a:rPr lang="en-US" sz="2400" dirty="0">
                  <a:solidFill>
                    <a:srgbClr val="000000"/>
                  </a:solidFill>
                </a:rPr>
                <a:t>Chinstrap penguin colony </a:t>
              </a:r>
              <a:endParaRPr lang="en-US" sz="2400" dirty="0" smtClean="0">
                <a:solidFill>
                  <a:srgbClr val="000000"/>
                </a:solidFill>
              </a:endParaRPr>
            </a:p>
            <a:p>
              <a:pPr defTabSz="584080" rtl="0" latinLnBrk="1" hangingPunct="0"/>
              <a:r>
                <a:rPr lang="en-US" sz="2400" dirty="0" smtClean="0">
                  <a:solidFill>
                    <a:srgbClr val="000000"/>
                  </a:solidFill>
                </a:rPr>
                <a:t>in </a:t>
              </a:r>
              <a:r>
                <a:rPr lang="en-US" sz="2400" dirty="0" err="1">
                  <a:solidFill>
                    <a:srgbClr val="000000"/>
                  </a:solidFill>
                </a:rPr>
                <a:t>Quickbird</a:t>
              </a:r>
              <a:r>
                <a:rPr lang="en-US" sz="2400" dirty="0">
                  <a:solidFill>
                    <a:srgbClr val="000000"/>
                  </a:solidFill>
                </a:rPr>
                <a:t> imagery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00244" y="3831722"/>
            <a:ext cx="7953504" cy="5921878"/>
            <a:chOff x="5100244" y="3831722"/>
            <a:chExt cx="7953504" cy="5921878"/>
          </a:xfrm>
        </p:grpSpPr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10145484" y="4461557"/>
              <a:ext cx="2859316" cy="5292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276" tIns="41139" rIns="82276" bIns="41139">
              <a:spAutoFit/>
            </a:bodyPr>
            <a:lstStyle>
              <a:lvl1pPr eaLnBrk="0" hangingPunct="0"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eaLnBrk="0" hangingPunct="0"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sz="2400" u="sng" dirty="0" err="1">
                  <a:solidFill>
                    <a:prstClr val="black"/>
                  </a:solidFill>
                  <a:latin typeface="Century Gothic"/>
                  <a:cs typeface="Century Gothic"/>
                </a:rPr>
                <a:t>Quickbird</a:t>
              </a:r>
              <a:endParaRPr lang="en-US" sz="2100" u="sng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lvl="1" algn="ctr"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2.4m multispectral)</a:t>
              </a:r>
            </a:p>
            <a:p>
              <a:pPr lvl="1" algn="ctr"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0.6m panchromatic</a:t>
              </a:r>
              <a:endParaRPr lang="en-US" sz="1600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algn="ctr" eaLnBrk="1" hangingPunct="1"/>
              <a:r>
                <a:rPr lang="en-US" sz="2400" u="sng" dirty="0">
                  <a:solidFill>
                    <a:prstClr val="black"/>
                  </a:solidFill>
                  <a:latin typeface="Century Gothic"/>
                  <a:cs typeface="Century Gothic"/>
                </a:rPr>
                <a:t>Worldview-1</a:t>
              </a:r>
              <a:endParaRPr lang="en-US" sz="2100" u="sng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algn="ctr"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0.5m panchromatic</a:t>
              </a:r>
              <a:endParaRPr lang="en-US" sz="1600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algn="ctr" eaLnBrk="1" hangingPunct="1"/>
              <a:r>
                <a:rPr lang="en-US" sz="2400" u="sng" dirty="0">
                  <a:solidFill>
                    <a:prstClr val="black"/>
                  </a:solidFill>
                  <a:latin typeface="Century Gothic"/>
                  <a:cs typeface="Century Gothic"/>
                </a:rPr>
                <a:t>Worldview-2</a:t>
              </a:r>
              <a:endParaRPr lang="en-US" sz="2100" u="sng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lvl="1"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1.6m multispectral</a:t>
              </a:r>
            </a:p>
            <a:p>
              <a:pPr algn="ctr"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0.4m panchromatic </a:t>
              </a:r>
              <a:endParaRPr lang="en-US" sz="1600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algn="ctr" eaLnBrk="1" hangingPunct="1"/>
              <a:r>
                <a:rPr lang="en-US" sz="2400" u="sng" dirty="0" err="1">
                  <a:solidFill>
                    <a:prstClr val="black"/>
                  </a:solidFill>
                  <a:latin typeface="Century Gothic"/>
                  <a:cs typeface="Century Gothic"/>
                </a:rPr>
                <a:t>Geoeye</a:t>
              </a:r>
              <a:endParaRPr lang="en-US" sz="2100" u="sng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algn="ctr"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1.6m multispectral</a:t>
              </a:r>
            </a:p>
            <a:p>
              <a:pPr algn="ctr"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0.4m panchromatic</a:t>
              </a:r>
            </a:p>
            <a:p>
              <a:pPr algn="ctr" eaLnBrk="1" hangingPunct="1"/>
              <a:r>
                <a:rPr lang="en-US" sz="2400" u="sng" dirty="0">
                  <a:solidFill>
                    <a:prstClr val="black"/>
                  </a:solidFill>
                  <a:latin typeface="Century Gothic"/>
                  <a:cs typeface="Century Gothic"/>
                </a:rPr>
                <a:t>IKONOS</a:t>
              </a:r>
              <a:endParaRPr lang="en-US" sz="1800" u="sng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algn="ctr"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4m multispectral</a:t>
              </a:r>
            </a:p>
            <a:p>
              <a:pPr algn="ctr"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1m panchromatic</a:t>
              </a:r>
            </a:p>
            <a:p>
              <a:pPr eaLnBrk="1" hangingPunct="1"/>
              <a:r>
                <a:rPr lang="en-US" sz="2400" u="sng" dirty="0">
                  <a:solidFill>
                    <a:prstClr val="black"/>
                  </a:solidFill>
                  <a:latin typeface="Century Gothic"/>
                  <a:cs typeface="Century Gothic"/>
                </a:rPr>
                <a:t>Worldview-3</a:t>
              </a:r>
            </a:p>
            <a:p>
              <a:pPr eaLnBrk="1" hangingPunct="1"/>
              <a:r>
                <a:rPr lang="en-US" sz="1600" dirty="0">
                  <a:solidFill>
                    <a:prstClr val="black"/>
                  </a:solidFill>
                  <a:latin typeface="Century Gothic"/>
                  <a:cs typeface="Century Gothic"/>
                </a:rPr>
                <a:t>1.24m multispectral</a:t>
              </a:r>
            </a:p>
            <a:p>
              <a:pPr eaLnBrk="1" hangingPunct="1"/>
              <a:r>
                <a:rPr lang="en-US" sz="1600" dirty="0">
                  <a:solidFill>
                    <a:prstClr val="black"/>
                  </a:solidFill>
                  <a:latin typeface="Century Gothic"/>
                  <a:cs typeface="Century Gothic"/>
                </a:rPr>
                <a:t>0.31m panchromatic</a:t>
              </a:r>
              <a:endParaRPr lang="en-US" sz="1400" dirty="0">
                <a:solidFill>
                  <a:prstClr val="black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5100244" y="4461557"/>
              <a:ext cx="2961185" cy="327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276" tIns="41139" rIns="82276" bIns="41139">
              <a:spAutoFit/>
            </a:bodyPr>
            <a:lstStyle>
              <a:lvl1pPr eaLnBrk="0" hangingPunct="0"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eaLnBrk="0" hangingPunct="0"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sz="2400" u="sng" dirty="0">
                  <a:solidFill>
                    <a:prstClr val="black"/>
                  </a:solidFill>
                  <a:latin typeface="Century Gothic"/>
                  <a:cs typeface="Century Gothic"/>
                </a:rPr>
                <a:t>Landsat-4</a:t>
              </a:r>
              <a:endParaRPr lang="en-US" sz="2100" u="sng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30m multispectral</a:t>
              </a:r>
              <a:endParaRPr lang="en-US" sz="1600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algn="ctr" eaLnBrk="1" hangingPunct="1"/>
              <a:r>
                <a:rPr lang="en-US" sz="2400" u="sng" dirty="0">
                  <a:solidFill>
                    <a:prstClr val="black"/>
                  </a:solidFill>
                  <a:latin typeface="Century Gothic"/>
                  <a:cs typeface="Century Gothic"/>
                </a:rPr>
                <a:t>Landsat-5</a:t>
              </a:r>
              <a:endParaRPr lang="en-US" sz="2100" u="sng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30m multispectral</a:t>
              </a:r>
              <a:endParaRPr lang="en-US" sz="1600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algn="ctr" eaLnBrk="1" hangingPunct="1"/>
              <a:r>
                <a:rPr lang="en-US" sz="2400" u="sng" dirty="0">
                  <a:solidFill>
                    <a:prstClr val="black"/>
                  </a:solidFill>
                  <a:latin typeface="Century Gothic"/>
                  <a:cs typeface="Century Gothic"/>
                </a:rPr>
                <a:t>Landsat-7</a:t>
              </a:r>
              <a:endParaRPr lang="en-US" sz="2100" u="sng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15m panchromatic</a:t>
              </a:r>
            </a:p>
            <a:p>
              <a:pPr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30m multispectral</a:t>
              </a:r>
              <a:endParaRPr lang="en-US" sz="1600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algn="ctr" eaLnBrk="1" hangingPunct="1"/>
              <a:r>
                <a:rPr lang="en-US" sz="2400" u="sng" dirty="0">
                  <a:solidFill>
                    <a:prstClr val="black"/>
                  </a:solidFill>
                  <a:latin typeface="Century Gothic"/>
                  <a:cs typeface="Century Gothic"/>
                </a:rPr>
                <a:t>Landsat-8</a:t>
              </a:r>
              <a:endParaRPr lang="en-US" sz="2100" u="sng" dirty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pPr algn="ctr"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15m panchromatic</a:t>
              </a:r>
            </a:p>
            <a:p>
              <a:pPr algn="ctr" eaLnBrk="1" hangingPunct="1"/>
              <a:r>
                <a:rPr lang="en-US" sz="1800" dirty="0">
                  <a:solidFill>
                    <a:prstClr val="black"/>
                  </a:solidFill>
                  <a:latin typeface="Century Gothic"/>
                  <a:cs typeface="Century Gothic"/>
                </a:rPr>
                <a:t>30m multispectral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092563" y="3831722"/>
              <a:ext cx="2961185" cy="5950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788" tIns="50788" rIns="50788" bIns="50788" numCol="1" spcCol="38092" rtlCol="0" anchor="ctr">
              <a:spAutoFit/>
            </a:bodyPr>
            <a:lstStyle/>
            <a:p>
              <a:pPr defTabSz="584080" rtl="0" latinLnBrk="1" hangingPunct="0"/>
              <a:r>
                <a:rPr lang="en-US" sz="3200" b="1" dirty="0">
                  <a:solidFill>
                    <a:schemeClr val="accent5"/>
                  </a:solidFill>
                  <a:latin typeface="Helvetica"/>
                  <a:cs typeface="Helvetica"/>
                </a:rPr>
                <a:t>Commercial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00244" y="3831722"/>
              <a:ext cx="2961185" cy="5950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788" tIns="50788" rIns="50788" bIns="50788" numCol="1" spcCol="38092" rtlCol="0" anchor="ctr">
              <a:spAutoFit/>
            </a:bodyPr>
            <a:lstStyle/>
            <a:p>
              <a:pPr defTabSz="584080" rtl="0" latinLnBrk="1" hangingPunct="0"/>
              <a:r>
                <a:rPr lang="en-US" sz="3200" b="1" dirty="0">
                  <a:solidFill>
                    <a:srgbClr val="C82506"/>
                  </a:solidFill>
                  <a:latin typeface="Helvetica"/>
                  <a:cs typeface="Helvetica"/>
                </a:rPr>
                <a:t>NASA</a:t>
              </a:r>
            </a:p>
          </p:txBody>
        </p:sp>
        <p:sp>
          <p:nvSpPr>
            <p:cNvPr id="5" name="Left-Right Arrow 4"/>
            <p:cNvSpPr/>
            <p:nvPr/>
          </p:nvSpPr>
          <p:spPr>
            <a:xfrm>
              <a:off x="8306255" y="4163194"/>
              <a:ext cx="1380754" cy="527075"/>
            </a:xfrm>
            <a:prstGeom prst="leftRightArrow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788" tIns="50788" rIns="50788" bIns="50788" numCol="1" spcCol="38092" rtlCol="0" anchor="ctr">
              <a:spAutoFit/>
            </a:bodyPr>
            <a:lstStyle/>
            <a:p>
              <a:pPr defTabSz="584080" rtl="0" latinLnBrk="1" hangingPunct="0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" name="Shape 40"/>
            <p:cNvSpPr/>
            <p:nvPr/>
          </p:nvSpPr>
          <p:spPr>
            <a:xfrm>
              <a:off x="7767686" y="4702716"/>
              <a:ext cx="2583201" cy="26878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768" tIns="50768" rIns="50768" bIns="50768" anchor="ctr">
              <a:spAutoFit/>
            </a:bodyPr>
            <a:lstStyle/>
            <a:p>
              <a:pPr lvl="0">
                <a:defRPr sz="1800"/>
              </a:pPr>
              <a:r>
                <a:rPr lang="en-US" sz="2800" dirty="0" smtClean="0">
                  <a:solidFill>
                    <a:schemeClr val="tx1"/>
                  </a:solidFill>
                </a:rPr>
                <a:t>Merger of commercial and NASA satellite imagery products </a:t>
              </a:r>
              <a:endParaRPr sz="28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Main screen sho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54" y="4160075"/>
            <a:ext cx="11784261" cy="5467000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0" y="139714"/>
            <a:ext cx="13004800" cy="72553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7359">
              <a:defRPr sz="4080"/>
            </a:lvl1pPr>
          </a:lstStyle>
          <a:p>
            <a:pPr lvl="0">
              <a:defRPr sz="1800"/>
            </a:pPr>
            <a:r>
              <a:rPr lang="en-US" sz="4100" dirty="0" smtClean="0"/>
              <a:t>‘MAPPPD’</a:t>
            </a:r>
            <a:br>
              <a:rPr lang="en-US" sz="4100" dirty="0" smtClean="0"/>
            </a:br>
            <a:r>
              <a:rPr lang="en-US" sz="3600" dirty="0" smtClean="0"/>
              <a:t>Mapping Application for Penguin Populations and Projected Dynamics</a:t>
            </a:r>
            <a:endParaRPr sz="3600" dirty="0"/>
          </a:p>
        </p:txBody>
      </p:sp>
      <p:sp>
        <p:nvSpPr>
          <p:cNvPr id="76" name="Shape 76"/>
          <p:cNvSpPr/>
          <p:nvPr/>
        </p:nvSpPr>
        <p:spPr>
          <a:xfrm>
            <a:off x="1171084" y="1467850"/>
            <a:ext cx="11021606" cy="259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8" tIns="50768" rIns="50768" bIns="50768" anchor="ctr">
            <a:spAutoFit/>
          </a:bodyPr>
          <a:lstStyle/>
          <a:p>
            <a:pPr lvl="0" algn="l">
              <a:defRPr sz="1800"/>
            </a:pPr>
            <a:r>
              <a:rPr sz="2700" dirty="0">
                <a:latin typeface="Helvetica"/>
                <a:ea typeface="Helvetica"/>
                <a:cs typeface="Helvetica"/>
                <a:sym typeface="Helvetica"/>
              </a:rPr>
              <a:t>Regular, continental-scale monitoring of Antarctic biodiversity requires: </a:t>
            </a:r>
          </a:p>
          <a:p>
            <a:pPr marL="475983" indent="-475983" algn="l">
              <a:buSzPct val="100000"/>
              <a:buAutoNum type="arabicParenBoth"/>
              <a:defRPr sz="1800"/>
            </a:pPr>
            <a:r>
              <a:rPr sz="2700" dirty="0"/>
              <a:t>sensor-specific retrieval and interpretation algorithms</a:t>
            </a:r>
          </a:p>
          <a:p>
            <a:pPr marL="475983" indent="-475983" algn="l">
              <a:buSzPct val="100000"/>
              <a:buAutoNum type="arabicParenBoth"/>
              <a:defRPr sz="1800"/>
            </a:pPr>
            <a:r>
              <a:rPr sz="2700" dirty="0"/>
              <a:t>models for data integration</a:t>
            </a:r>
          </a:p>
          <a:p>
            <a:pPr lvl="0" algn="l">
              <a:defRPr sz="1800"/>
            </a:pPr>
            <a:endParaRPr sz="2700" dirty="0"/>
          </a:p>
          <a:p>
            <a:pPr lvl="0" algn="l">
              <a:defRPr sz="1800"/>
            </a:pPr>
            <a:r>
              <a:rPr sz="2700" dirty="0">
                <a:latin typeface="Helvetica"/>
                <a:ea typeface="Helvetica"/>
                <a:cs typeface="Helvetica"/>
                <a:sym typeface="Helvetica"/>
              </a:rPr>
              <a:t>Getting those data into the policy process requires:</a:t>
            </a:r>
          </a:p>
          <a:p>
            <a:pPr marL="475983" indent="-475983" algn="l">
              <a:buSzPct val="100000"/>
              <a:buAutoNum type="arabicParenBoth" startAt="3"/>
              <a:defRPr sz="1800"/>
            </a:pPr>
            <a:r>
              <a:rPr sz="2700" dirty="0"/>
              <a:t>easy-to-use data </a:t>
            </a:r>
            <a:r>
              <a:rPr lang="en-US" sz="2700" dirty="0" smtClean="0"/>
              <a:t>+ </a:t>
            </a:r>
            <a:r>
              <a:rPr sz="2700" dirty="0" smtClean="0"/>
              <a:t>model output application</a:t>
            </a:r>
            <a:r>
              <a:rPr lang="en-US" sz="2700" dirty="0" smtClean="0"/>
              <a:t> for stakeholders</a:t>
            </a:r>
            <a:endParaRPr sz="27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g t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7" y="2914593"/>
            <a:ext cx="4913376" cy="47914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2004" y="7706049"/>
            <a:ext cx="581220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Number of data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sources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150191" y="5297368"/>
            <a:ext cx="340098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Data size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937412" y="3709921"/>
            <a:ext cx="627384" cy="3573898"/>
          </a:xfrm>
          <a:custGeom>
            <a:avLst/>
            <a:gdLst>
              <a:gd name="connsiteX0" fmla="*/ 86106 w 627384"/>
              <a:gd name="connsiteY0" fmla="*/ 0 h 3573898"/>
              <a:gd name="connsiteX1" fmla="*/ 150686 w 627384"/>
              <a:gd name="connsiteY1" fmla="*/ 172201 h 3573898"/>
              <a:gd name="connsiteX2" fmla="*/ 107633 w 627384"/>
              <a:gd name="connsiteY2" fmla="*/ 215252 h 3573898"/>
              <a:gd name="connsiteX3" fmla="*/ 64580 w 627384"/>
              <a:gd name="connsiteY3" fmla="*/ 279827 h 3573898"/>
              <a:gd name="connsiteX4" fmla="*/ 86106 w 627384"/>
              <a:gd name="connsiteY4" fmla="*/ 387453 h 3573898"/>
              <a:gd name="connsiteX5" fmla="*/ 258320 w 627384"/>
              <a:gd name="connsiteY5" fmla="*/ 408978 h 3573898"/>
              <a:gd name="connsiteX6" fmla="*/ 301373 w 627384"/>
              <a:gd name="connsiteY6" fmla="*/ 452029 h 3573898"/>
              <a:gd name="connsiteX7" fmla="*/ 150686 w 627384"/>
              <a:gd name="connsiteY7" fmla="*/ 624230 h 3573898"/>
              <a:gd name="connsiteX8" fmla="*/ 21526 w 627384"/>
              <a:gd name="connsiteY8" fmla="*/ 753381 h 3573898"/>
              <a:gd name="connsiteX9" fmla="*/ 150686 w 627384"/>
              <a:gd name="connsiteY9" fmla="*/ 774907 h 3573898"/>
              <a:gd name="connsiteX10" fmla="*/ 430533 w 627384"/>
              <a:gd name="connsiteY10" fmla="*/ 796432 h 3573898"/>
              <a:gd name="connsiteX11" fmla="*/ 387480 w 627384"/>
              <a:gd name="connsiteY11" fmla="*/ 861007 h 3573898"/>
              <a:gd name="connsiteX12" fmla="*/ 279846 w 627384"/>
              <a:gd name="connsiteY12" fmla="*/ 925583 h 3573898"/>
              <a:gd name="connsiteX13" fmla="*/ 215266 w 627384"/>
              <a:gd name="connsiteY13" fmla="*/ 968633 h 3573898"/>
              <a:gd name="connsiteX14" fmla="*/ 172213 w 627384"/>
              <a:gd name="connsiteY14" fmla="*/ 1033209 h 3573898"/>
              <a:gd name="connsiteX15" fmla="*/ 86106 w 627384"/>
              <a:gd name="connsiteY15" fmla="*/ 1097784 h 3573898"/>
              <a:gd name="connsiteX16" fmla="*/ 64580 w 627384"/>
              <a:gd name="connsiteY16" fmla="*/ 1162360 h 3573898"/>
              <a:gd name="connsiteX17" fmla="*/ 258320 w 627384"/>
              <a:gd name="connsiteY17" fmla="*/ 1205410 h 3573898"/>
              <a:gd name="connsiteX18" fmla="*/ 322900 w 627384"/>
              <a:gd name="connsiteY18" fmla="*/ 1140835 h 3573898"/>
              <a:gd name="connsiteX19" fmla="*/ 452060 w 627384"/>
              <a:gd name="connsiteY19" fmla="*/ 1097784 h 3573898"/>
              <a:gd name="connsiteX20" fmla="*/ 516640 w 627384"/>
              <a:gd name="connsiteY20" fmla="*/ 1076259 h 3573898"/>
              <a:gd name="connsiteX21" fmla="*/ 624273 w 627384"/>
              <a:gd name="connsiteY21" fmla="*/ 1097784 h 3573898"/>
              <a:gd name="connsiteX22" fmla="*/ 581220 w 627384"/>
              <a:gd name="connsiteY22" fmla="*/ 1162360 h 3573898"/>
              <a:gd name="connsiteX23" fmla="*/ 495113 w 627384"/>
              <a:gd name="connsiteY23" fmla="*/ 1269986 h 3573898"/>
              <a:gd name="connsiteX24" fmla="*/ 344426 w 627384"/>
              <a:gd name="connsiteY24" fmla="*/ 1442187 h 3573898"/>
              <a:gd name="connsiteX25" fmla="*/ 301373 w 627384"/>
              <a:gd name="connsiteY25" fmla="*/ 1485238 h 3573898"/>
              <a:gd name="connsiteX26" fmla="*/ 236793 w 627384"/>
              <a:gd name="connsiteY26" fmla="*/ 1592864 h 3573898"/>
              <a:gd name="connsiteX27" fmla="*/ 193740 w 627384"/>
              <a:gd name="connsiteY27" fmla="*/ 1657439 h 3573898"/>
              <a:gd name="connsiteX28" fmla="*/ 172213 w 627384"/>
              <a:gd name="connsiteY28" fmla="*/ 1722015 h 3573898"/>
              <a:gd name="connsiteX29" fmla="*/ 0 w 627384"/>
              <a:gd name="connsiteY29" fmla="*/ 1894216 h 3573898"/>
              <a:gd name="connsiteX30" fmla="*/ 21526 w 627384"/>
              <a:gd name="connsiteY30" fmla="*/ 1958792 h 3573898"/>
              <a:gd name="connsiteX31" fmla="*/ 365953 w 627384"/>
              <a:gd name="connsiteY31" fmla="*/ 1872691 h 3573898"/>
              <a:gd name="connsiteX32" fmla="*/ 495113 w 627384"/>
              <a:gd name="connsiteY32" fmla="*/ 1829641 h 3573898"/>
              <a:gd name="connsiteX33" fmla="*/ 559693 w 627384"/>
              <a:gd name="connsiteY33" fmla="*/ 1808115 h 3573898"/>
              <a:gd name="connsiteX34" fmla="*/ 602746 w 627384"/>
              <a:gd name="connsiteY34" fmla="*/ 1851166 h 3573898"/>
              <a:gd name="connsiteX35" fmla="*/ 538166 w 627384"/>
              <a:gd name="connsiteY35" fmla="*/ 1915741 h 3573898"/>
              <a:gd name="connsiteX36" fmla="*/ 495113 w 627384"/>
              <a:gd name="connsiteY36" fmla="*/ 1980317 h 3573898"/>
              <a:gd name="connsiteX37" fmla="*/ 301373 w 627384"/>
              <a:gd name="connsiteY37" fmla="*/ 2195569 h 3573898"/>
              <a:gd name="connsiteX38" fmla="*/ 172213 w 627384"/>
              <a:gd name="connsiteY38" fmla="*/ 2260144 h 3573898"/>
              <a:gd name="connsiteX39" fmla="*/ 150686 w 627384"/>
              <a:gd name="connsiteY39" fmla="*/ 2367770 h 3573898"/>
              <a:gd name="connsiteX40" fmla="*/ 64580 w 627384"/>
              <a:gd name="connsiteY40" fmla="*/ 2669123 h 3573898"/>
              <a:gd name="connsiteX41" fmla="*/ 150686 w 627384"/>
              <a:gd name="connsiteY41" fmla="*/ 2712173 h 3573898"/>
              <a:gd name="connsiteX42" fmla="*/ 236793 w 627384"/>
              <a:gd name="connsiteY42" fmla="*/ 2669123 h 3573898"/>
              <a:gd name="connsiteX43" fmla="*/ 387480 w 627384"/>
              <a:gd name="connsiteY43" fmla="*/ 2604547 h 3573898"/>
              <a:gd name="connsiteX44" fmla="*/ 581220 w 627384"/>
              <a:gd name="connsiteY44" fmla="*/ 2626073 h 3573898"/>
              <a:gd name="connsiteX45" fmla="*/ 452060 w 627384"/>
              <a:gd name="connsiteY45" fmla="*/ 2862850 h 3573898"/>
              <a:gd name="connsiteX46" fmla="*/ 279846 w 627384"/>
              <a:gd name="connsiteY46" fmla="*/ 2970476 h 3573898"/>
              <a:gd name="connsiteX47" fmla="*/ 150686 w 627384"/>
              <a:gd name="connsiteY47" fmla="*/ 3121152 h 3573898"/>
              <a:gd name="connsiteX48" fmla="*/ 43053 w 627384"/>
              <a:gd name="connsiteY48" fmla="*/ 3250303 h 3573898"/>
              <a:gd name="connsiteX49" fmla="*/ 107633 w 627384"/>
              <a:gd name="connsiteY49" fmla="*/ 3293353 h 3573898"/>
              <a:gd name="connsiteX50" fmla="*/ 322900 w 627384"/>
              <a:gd name="connsiteY50" fmla="*/ 3551656 h 3573898"/>
              <a:gd name="connsiteX51" fmla="*/ 452060 w 627384"/>
              <a:gd name="connsiteY51" fmla="*/ 3573181 h 357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27384" h="3573898">
                <a:moveTo>
                  <a:pt x="86106" y="0"/>
                </a:moveTo>
                <a:cubicBezTo>
                  <a:pt x="107633" y="57400"/>
                  <a:pt x="144586" y="111201"/>
                  <a:pt x="150686" y="172201"/>
                </a:cubicBezTo>
                <a:cubicBezTo>
                  <a:pt x="152706" y="192395"/>
                  <a:pt x="120312" y="199405"/>
                  <a:pt x="107633" y="215252"/>
                </a:cubicBezTo>
                <a:cubicBezTo>
                  <a:pt x="91471" y="235453"/>
                  <a:pt x="78931" y="258302"/>
                  <a:pt x="64580" y="279827"/>
                </a:cubicBezTo>
                <a:cubicBezTo>
                  <a:pt x="71755" y="315702"/>
                  <a:pt x="55664" y="367160"/>
                  <a:pt x="86106" y="387453"/>
                </a:cubicBezTo>
                <a:cubicBezTo>
                  <a:pt x="134242" y="419542"/>
                  <a:pt x="202908" y="392356"/>
                  <a:pt x="258320" y="408978"/>
                </a:cubicBezTo>
                <a:cubicBezTo>
                  <a:pt x="277759" y="414809"/>
                  <a:pt x="287022" y="437679"/>
                  <a:pt x="301373" y="452029"/>
                </a:cubicBezTo>
                <a:cubicBezTo>
                  <a:pt x="257526" y="627402"/>
                  <a:pt x="321548" y="453379"/>
                  <a:pt x="150686" y="624230"/>
                </a:cubicBezTo>
                <a:lnTo>
                  <a:pt x="21526" y="753381"/>
                </a:lnTo>
                <a:cubicBezTo>
                  <a:pt x="64579" y="760556"/>
                  <a:pt x="107279" y="770338"/>
                  <a:pt x="150686" y="774907"/>
                </a:cubicBezTo>
                <a:cubicBezTo>
                  <a:pt x="243730" y="784701"/>
                  <a:pt x="342607" y="764462"/>
                  <a:pt x="430533" y="796432"/>
                </a:cubicBezTo>
                <a:cubicBezTo>
                  <a:pt x="454846" y="805272"/>
                  <a:pt x="407123" y="844171"/>
                  <a:pt x="387480" y="861007"/>
                </a:cubicBezTo>
                <a:cubicBezTo>
                  <a:pt x="355712" y="888235"/>
                  <a:pt x="315327" y="903409"/>
                  <a:pt x="279846" y="925583"/>
                </a:cubicBezTo>
                <a:cubicBezTo>
                  <a:pt x="257907" y="939294"/>
                  <a:pt x="236793" y="954283"/>
                  <a:pt x="215266" y="968633"/>
                </a:cubicBezTo>
                <a:cubicBezTo>
                  <a:pt x="200915" y="990158"/>
                  <a:pt x="190507" y="1014916"/>
                  <a:pt x="172213" y="1033209"/>
                </a:cubicBezTo>
                <a:cubicBezTo>
                  <a:pt x="146843" y="1058577"/>
                  <a:pt x="109075" y="1070223"/>
                  <a:pt x="86106" y="1097784"/>
                </a:cubicBezTo>
                <a:cubicBezTo>
                  <a:pt x="71580" y="1115214"/>
                  <a:pt x="71755" y="1140835"/>
                  <a:pt x="64580" y="1162360"/>
                </a:cubicBezTo>
                <a:cubicBezTo>
                  <a:pt x="138673" y="1236447"/>
                  <a:pt x="129745" y="1262550"/>
                  <a:pt x="258320" y="1205410"/>
                </a:cubicBezTo>
                <a:cubicBezTo>
                  <a:pt x="286139" y="1193047"/>
                  <a:pt x="296288" y="1155618"/>
                  <a:pt x="322900" y="1140835"/>
                </a:cubicBezTo>
                <a:cubicBezTo>
                  <a:pt x="362572" y="1118797"/>
                  <a:pt x="409007" y="1112134"/>
                  <a:pt x="452060" y="1097784"/>
                </a:cubicBezTo>
                <a:lnTo>
                  <a:pt x="516640" y="1076259"/>
                </a:lnTo>
                <a:cubicBezTo>
                  <a:pt x="552518" y="1083434"/>
                  <a:pt x="602319" y="1068514"/>
                  <a:pt x="624273" y="1097784"/>
                </a:cubicBezTo>
                <a:cubicBezTo>
                  <a:pt x="639796" y="1118480"/>
                  <a:pt x="592790" y="1139221"/>
                  <a:pt x="581220" y="1162360"/>
                </a:cubicBezTo>
                <a:cubicBezTo>
                  <a:pt x="529231" y="1266331"/>
                  <a:pt x="603977" y="1197414"/>
                  <a:pt x="495113" y="1269986"/>
                </a:cubicBezTo>
                <a:cubicBezTo>
                  <a:pt x="423914" y="1376778"/>
                  <a:pt x="470356" y="1316266"/>
                  <a:pt x="344426" y="1442187"/>
                </a:cubicBezTo>
                <a:cubicBezTo>
                  <a:pt x="330075" y="1456537"/>
                  <a:pt x="311815" y="1467836"/>
                  <a:pt x="301373" y="1485238"/>
                </a:cubicBezTo>
                <a:cubicBezTo>
                  <a:pt x="279846" y="1521113"/>
                  <a:pt x="258968" y="1557386"/>
                  <a:pt x="236793" y="1592864"/>
                </a:cubicBezTo>
                <a:cubicBezTo>
                  <a:pt x="223081" y="1614802"/>
                  <a:pt x="205310" y="1634300"/>
                  <a:pt x="193740" y="1657439"/>
                </a:cubicBezTo>
                <a:cubicBezTo>
                  <a:pt x="183592" y="1677733"/>
                  <a:pt x="187155" y="1704940"/>
                  <a:pt x="172213" y="1722015"/>
                </a:cubicBezTo>
                <a:cubicBezTo>
                  <a:pt x="-105986" y="2039935"/>
                  <a:pt x="133767" y="1693580"/>
                  <a:pt x="0" y="1894216"/>
                </a:cubicBezTo>
                <a:cubicBezTo>
                  <a:pt x="7175" y="1915741"/>
                  <a:pt x="-1106" y="1957176"/>
                  <a:pt x="21526" y="1958792"/>
                </a:cubicBezTo>
                <a:cubicBezTo>
                  <a:pt x="418464" y="1987143"/>
                  <a:pt x="197755" y="1947440"/>
                  <a:pt x="365953" y="1872691"/>
                </a:cubicBezTo>
                <a:cubicBezTo>
                  <a:pt x="407424" y="1854261"/>
                  <a:pt x="452060" y="1843991"/>
                  <a:pt x="495113" y="1829641"/>
                </a:cubicBezTo>
                <a:lnTo>
                  <a:pt x="559693" y="1808115"/>
                </a:lnTo>
                <a:cubicBezTo>
                  <a:pt x="574044" y="1822465"/>
                  <a:pt x="606726" y="1831265"/>
                  <a:pt x="602746" y="1851166"/>
                </a:cubicBezTo>
                <a:cubicBezTo>
                  <a:pt x="596775" y="1881017"/>
                  <a:pt x="557655" y="1892355"/>
                  <a:pt x="538166" y="1915741"/>
                </a:cubicBezTo>
                <a:cubicBezTo>
                  <a:pt x="521603" y="1935615"/>
                  <a:pt x="510997" y="1959896"/>
                  <a:pt x="495113" y="1980317"/>
                </a:cubicBezTo>
                <a:cubicBezTo>
                  <a:pt x="486541" y="1991338"/>
                  <a:pt x="336537" y="2177988"/>
                  <a:pt x="301373" y="2195569"/>
                </a:cubicBezTo>
                <a:lnTo>
                  <a:pt x="172213" y="2260144"/>
                </a:lnTo>
                <a:cubicBezTo>
                  <a:pt x="165037" y="2296019"/>
                  <a:pt x="159997" y="2332389"/>
                  <a:pt x="150686" y="2367770"/>
                </a:cubicBezTo>
                <a:cubicBezTo>
                  <a:pt x="124097" y="2468801"/>
                  <a:pt x="64580" y="2564652"/>
                  <a:pt x="64580" y="2669123"/>
                </a:cubicBezTo>
                <a:cubicBezTo>
                  <a:pt x="64580" y="2701212"/>
                  <a:pt x="121984" y="2697823"/>
                  <a:pt x="150686" y="2712173"/>
                </a:cubicBezTo>
                <a:cubicBezTo>
                  <a:pt x="179388" y="2697823"/>
                  <a:pt x="206350" y="2679270"/>
                  <a:pt x="236793" y="2669123"/>
                </a:cubicBezTo>
                <a:cubicBezTo>
                  <a:pt x="389833" y="2618113"/>
                  <a:pt x="304405" y="2687616"/>
                  <a:pt x="387480" y="2604547"/>
                </a:cubicBezTo>
                <a:cubicBezTo>
                  <a:pt x="452060" y="2611722"/>
                  <a:pt x="538431" y="2577174"/>
                  <a:pt x="581220" y="2626073"/>
                </a:cubicBezTo>
                <a:cubicBezTo>
                  <a:pt x="639055" y="2692166"/>
                  <a:pt x="488042" y="2835865"/>
                  <a:pt x="452060" y="2862850"/>
                </a:cubicBezTo>
                <a:cubicBezTo>
                  <a:pt x="397904" y="2903464"/>
                  <a:pt x="334002" y="2929862"/>
                  <a:pt x="279846" y="2970476"/>
                </a:cubicBezTo>
                <a:cubicBezTo>
                  <a:pt x="164864" y="3056706"/>
                  <a:pt x="223001" y="3034381"/>
                  <a:pt x="150686" y="3121152"/>
                </a:cubicBezTo>
                <a:cubicBezTo>
                  <a:pt x="12568" y="3286881"/>
                  <a:pt x="149941" y="3089980"/>
                  <a:pt x="43053" y="3250303"/>
                </a:cubicBezTo>
                <a:cubicBezTo>
                  <a:pt x="64580" y="3264653"/>
                  <a:pt x="82144" y="3297786"/>
                  <a:pt x="107633" y="3293353"/>
                </a:cubicBezTo>
                <a:cubicBezTo>
                  <a:pt x="635326" y="3201586"/>
                  <a:pt x="654673" y="2954504"/>
                  <a:pt x="322900" y="3551656"/>
                </a:cubicBezTo>
                <a:cubicBezTo>
                  <a:pt x="407902" y="3579988"/>
                  <a:pt x="364789" y="3573181"/>
                  <a:pt x="452060" y="3573181"/>
                </a:cubicBezTo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04738" y="5103641"/>
            <a:ext cx="4714341" cy="2451733"/>
            <a:chOff x="2604738" y="5103641"/>
            <a:chExt cx="4714341" cy="245173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604738" y="5103641"/>
              <a:ext cx="21527" cy="24517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854999" y="6443620"/>
              <a:ext cx="0" cy="111175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2" name="TextBox 11"/>
            <p:cNvSpPr txBox="1"/>
            <p:nvPr/>
          </p:nvSpPr>
          <p:spPr>
            <a:xfrm>
              <a:off x="3057654" y="5206091"/>
              <a:ext cx="4261425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</a:rPr>
                <a:t>Scientific literature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2624479" y="5565107"/>
              <a:ext cx="1259286" cy="1954772"/>
            </a:xfrm>
            <a:custGeom>
              <a:avLst/>
              <a:gdLst>
                <a:gd name="connsiteX0" fmla="*/ 23313 w 1259286"/>
                <a:gd name="connsiteY0" fmla="*/ 17505 h 1954772"/>
                <a:gd name="connsiteX1" fmla="*/ 389266 w 1259286"/>
                <a:gd name="connsiteY1" fmla="*/ 39030 h 1954772"/>
                <a:gd name="connsiteX2" fmla="*/ 1786 w 1259286"/>
                <a:gd name="connsiteY2" fmla="*/ 361908 h 1954772"/>
                <a:gd name="connsiteX3" fmla="*/ 583006 w 1259286"/>
                <a:gd name="connsiteY3" fmla="*/ 361908 h 1954772"/>
                <a:gd name="connsiteX4" fmla="*/ 44839 w 1259286"/>
                <a:gd name="connsiteY4" fmla="*/ 770887 h 1954772"/>
                <a:gd name="connsiteX5" fmla="*/ 905906 w 1259286"/>
                <a:gd name="connsiteY5" fmla="*/ 598685 h 1954772"/>
                <a:gd name="connsiteX6" fmla="*/ 23313 w 1259286"/>
                <a:gd name="connsiteY6" fmla="*/ 1179865 h 1954772"/>
                <a:gd name="connsiteX7" fmla="*/ 1164226 w 1259286"/>
                <a:gd name="connsiteY7" fmla="*/ 835462 h 1954772"/>
                <a:gd name="connsiteX8" fmla="*/ 23313 w 1259286"/>
                <a:gd name="connsiteY8" fmla="*/ 1524268 h 1954772"/>
                <a:gd name="connsiteX9" fmla="*/ 1207280 w 1259286"/>
                <a:gd name="connsiteY9" fmla="*/ 1201390 h 1954772"/>
                <a:gd name="connsiteX10" fmla="*/ 44839 w 1259286"/>
                <a:gd name="connsiteY10" fmla="*/ 1890196 h 1954772"/>
                <a:gd name="connsiteX11" fmla="*/ 1250333 w 1259286"/>
                <a:gd name="connsiteY11" fmla="*/ 1524268 h 1954772"/>
                <a:gd name="connsiteX12" fmla="*/ 626059 w 1259286"/>
                <a:gd name="connsiteY12" fmla="*/ 1954772 h 1954772"/>
                <a:gd name="connsiteX13" fmla="*/ 626059 w 1259286"/>
                <a:gd name="connsiteY13" fmla="*/ 1954772 h 1954772"/>
                <a:gd name="connsiteX14" fmla="*/ 626059 w 1259286"/>
                <a:gd name="connsiteY14" fmla="*/ 1954772 h 19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9286" h="1954772">
                  <a:moveTo>
                    <a:pt x="23313" y="17505"/>
                  </a:moveTo>
                  <a:cubicBezTo>
                    <a:pt x="208083" y="-433"/>
                    <a:pt x="392854" y="-18370"/>
                    <a:pt x="389266" y="39030"/>
                  </a:cubicBezTo>
                  <a:cubicBezTo>
                    <a:pt x="385678" y="96430"/>
                    <a:pt x="-30504" y="308095"/>
                    <a:pt x="1786" y="361908"/>
                  </a:cubicBezTo>
                  <a:cubicBezTo>
                    <a:pt x="34076" y="415721"/>
                    <a:pt x="575831" y="293745"/>
                    <a:pt x="583006" y="361908"/>
                  </a:cubicBezTo>
                  <a:cubicBezTo>
                    <a:pt x="590181" y="430071"/>
                    <a:pt x="-8978" y="731424"/>
                    <a:pt x="44839" y="770887"/>
                  </a:cubicBezTo>
                  <a:cubicBezTo>
                    <a:pt x="98656" y="810350"/>
                    <a:pt x="909494" y="530522"/>
                    <a:pt x="905906" y="598685"/>
                  </a:cubicBezTo>
                  <a:cubicBezTo>
                    <a:pt x="902318" y="666848"/>
                    <a:pt x="-19740" y="1140402"/>
                    <a:pt x="23313" y="1179865"/>
                  </a:cubicBezTo>
                  <a:cubicBezTo>
                    <a:pt x="66366" y="1219328"/>
                    <a:pt x="1164226" y="778062"/>
                    <a:pt x="1164226" y="835462"/>
                  </a:cubicBezTo>
                  <a:cubicBezTo>
                    <a:pt x="1164226" y="892862"/>
                    <a:pt x="16137" y="1463280"/>
                    <a:pt x="23313" y="1524268"/>
                  </a:cubicBezTo>
                  <a:cubicBezTo>
                    <a:pt x="30489" y="1585256"/>
                    <a:pt x="1203692" y="1140402"/>
                    <a:pt x="1207280" y="1201390"/>
                  </a:cubicBezTo>
                  <a:cubicBezTo>
                    <a:pt x="1210868" y="1262378"/>
                    <a:pt x="37664" y="1836383"/>
                    <a:pt x="44839" y="1890196"/>
                  </a:cubicBezTo>
                  <a:cubicBezTo>
                    <a:pt x="52014" y="1944009"/>
                    <a:pt x="1153463" y="1513505"/>
                    <a:pt x="1250333" y="1524268"/>
                  </a:cubicBezTo>
                  <a:cubicBezTo>
                    <a:pt x="1347203" y="1535031"/>
                    <a:pt x="626059" y="1954772"/>
                    <a:pt x="626059" y="1954772"/>
                  </a:cubicBezTo>
                  <a:lnTo>
                    <a:pt x="626059" y="1954772"/>
                  </a:lnTo>
                  <a:lnTo>
                    <a:pt x="626059" y="1954772"/>
                  </a:ln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C82506"/>
                </a:solidFill>
                <a:effectLst/>
                <a:uFillTx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25505" y="344642"/>
            <a:ext cx="1221065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MAPPPD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integrates the ‘long-tail’ of data while creating a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pipeline of remote sensing based population data for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decision support and management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93642" y="6443620"/>
            <a:ext cx="8807103" cy="1112893"/>
            <a:chOff x="3893642" y="6443620"/>
            <a:chExt cx="8807103" cy="1112893"/>
          </a:xfrm>
        </p:grpSpPr>
        <p:sp>
          <p:nvSpPr>
            <p:cNvPr id="6" name="TextBox 5"/>
            <p:cNvSpPr txBox="1"/>
            <p:nvPr/>
          </p:nvSpPr>
          <p:spPr>
            <a:xfrm>
              <a:off x="4800456" y="6443620"/>
              <a:ext cx="790028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</a:rPr>
                <a:t>Gray literature &amp; unpublished data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3893642" y="6695109"/>
              <a:ext cx="2478253" cy="861404"/>
            </a:xfrm>
            <a:custGeom>
              <a:avLst/>
              <a:gdLst>
                <a:gd name="connsiteX0" fmla="*/ 2685 w 2478253"/>
                <a:gd name="connsiteY0" fmla="*/ 42274 h 861404"/>
                <a:gd name="connsiteX1" fmla="*/ 304059 w 2478253"/>
                <a:gd name="connsiteY1" fmla="*/ 20749 h 861404"/>
                <a:gd name="connsiteX2" fmla="*/ 24212 w 2478253"/>
                <a:gd name="connsiteY2" fmla="*/ 300577 h 861404"/>
                <a:gd name="connsiteX3" fmla="*/ 626959 w 2478253"/>
                <a:gd name="connsiteY3" fmla="*/ 192951 h 861404"/>
                <a:gd name="connsiteX4" fmla="*/ 2685 w 2478253"/>
                <a:gd name="connsiteY4" fmla="*/ 558879 h 861404"/>
                <a:gd name="connsiteX5" fmla="*/ 928332 w 2478253"/>
                <a:gd name="connsiteY5" fmla="*/ 322102 h 861404"/>
                <a:gd name="connsiteX6" fmla="*/ 110319 w 2478253"/>
                <a:gd name="connsiteY6" fmla="*/ 795656 h 861404"/>
                <a:gd name="connsiteX7" fmla="*/ 1143599 w 2478253"/>
                <a:gd name="connsiteY7" fmla="*/ 429728 h 861404"/>
                <a:gd name="connsiteX8" fmla="*/ 756119 w 2478253"/>
                <a:gd name="connsiteY8" fmla="*/ 795656 h 861404"/>
                <a:gd name="connsiteX9" fmla="*/ 1444972 w 2478253"/>
                <a:gd name="connsiteY9" fmla="*/ 494303 h 861404"/>
                <a:gd name="connsiteX10" fmla="*/ 1294286 w 2478253"/>
                <a:gd name="connsiteY10" fmla="*/ 817181 h 861404"/>
                <a:gd name="connsiteX11" fmla="*/ 1789399 w 2478253"/>
                <a:gd name="connsiteY11" fmla="*/ 558879 h 861404"/>
                <a:gd name="connsiteX12" fmla="*/ 1789399 w 2478253"/>
                <a:gd name="connsiteY12" fmla="*/ 817181 h 861404"/>
                <a:gd name="connsiteX13" fmla="*/ 2176879 w 2478253"/>
                <a:gd name="connsiteY13" fmla="*/ 666505 h 861404"/>
                <a:gd name="connsiteX14" fmla="*/ 2262986 w 2478253"/>
                <a:gd name="connsiteY14" fmla="*/ 860231 h 861404"/>
                <a:gd name="connsiteX15" fmla="*/ 2478253 w 2478253"/>
                <a:gd name="connsiteY15" fmla="*/ 752605 h 861404"/>
                <a:gd name="connsiteX16" fmla="*/ 2478253 w 2478253"/>
                <a:gd name="connsiteY16" fmla="*/ 752605 h 86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253" h="861404">
                  <a:moveTo>
                    <a:pt x="2685" y="42274"/>
                  </a:moveTo>
                  <a:cubicBezTo>
                    <a:pt x="151578" y="9986"/>
                    <a:pt x="300471" y="-22301"/>
                    <a:pt x="304059" y="20749"/>
                  </a:cubicBezTo>
                  <a:cubicBezTo>
                    <a:pt x="307647" y="63799"/>
                    <a:pt x="-29605" y="271877"/>
                    <a:pt x="24212" y="300577"/>
                  </a:cubicBezTo>
                  <a:cubicBezTo>
                    <a:pt x="78029" y="329277"/>
                    <a:pt x="630547" y="149901"/>
                    <a:pt x="626959" y="192951"/>
                  </a:cubicBezTo>
                  <a:cubicBezTo>
                    <a:pt x="623371" y="236001"/>
                    <a:pt x="-47544" y="537354"/>
                    <a:pt x="2685" y="558879"/>
                  </a:cubicBezTo>
                  <a:cubicBezTo>
                    <a:pt x="52914" y="580404"/>
                    <a:pt x="910393" y="282639"/>
                    <a:pt x="928332" y="322102"/>
                  </a:cubicBezTo>
                  <a:cubicBezTo>
                    <a:pt x="946271" y="361565"/>
                    <a:pt x="74441" y="777718"/>
                    <a:pt x="110319" y="795656"/>
                  </a:cubicBezTo>
                  <a:cubicBezTo>
                    <a:pt x="146197" y="813594"/>
                    <a:pt x="1035966" y="429728"/>
                    <a:pt x="1143599" y="429728"/>
                  </a:cubicBezTo>
                  <a:cubicBezTo>
                    <a:pt x="1251232" y="429728"/>
                    <a:pt x="705890" y="784894"/>
                    <a:pt x="756119" y="795656"/>
                  </a:cubicBezTo>
                  <a:cubicBezTo>
                    <a:pt x="806348" y="806418"/>
                    <a:pt x="1355278" y="490716"/>
                    <a:pt x="1444972" y="494303"/>
                  </a:cubicBezTo>
                  <a:cubicBezTo>
                    <a:pt x="1534666" y="497890"/>
                    <a:pt x="1236882" y="806418"/>
                    <a:pt x="1294286" y="817181"/>
                  </a:cubicBezTo>
                  <a:cubicBezTo>
                    <a:pt x="1351691" y="827944"/>
                    <a:pt x="1706880" y="558879"/>
                    <a:pt x="1789399" y="558879"/>
                  </a:cubicBezTo>
                  <a:cubicBezTo>
                    <a:pt x="1871918" y="558879"/>
                    <a:pt x="1724819" y="799243"/>
                    <a:pt x="1789399" y="817181"/>
                  </a:cubicBezTo>
                  <a:cubicBezTo>
                    <a:pt x="1853979" y="835119"/>
                    <a:pt x="2097948" y="659330"/>
                    <a:pt x="2176879" y="666505"/>
                  </a:cubicBezTo>
                  <a:cubicBezTo>
                    <a:pt x="2255810" y="673680"/>
                    <a:pt x="2212757" y="845881"/>
                    <a:pt x="2262986" y="860231"/>
                  </a:cubicBezTo>
                  <a:cubicBezTo>
                    <a:pt x="2313215" y="874581"/>
                    <a:pt x="2478253" y="752605"/>
                    <a:pt x="2478253" y="752605"/>
                  </a:cubicBezTo>
                  <a:lnTo>
                    <a:pt x="2478253" y="752605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37082" y="3338576"/>
            <a:ext cx="4990505" cy="4167812"/>
            <a:chOff x="1937082" y="3338576"/>
            <a:chExt cx="4990505" cy="4167812"/>
          </a:xfrm>
        </p:grpSpPr>
        <p:sp>
          <p:nvSpPr>
            <p:cNvPr id="13" name="TextBox 12"/>
            <p:cNvSpPr txBox="1"/>
            <p:nvPr/>
          </p:nvSpPr>
          <p:spPr>
            <a:xfrm>
              <a:off x="2199743" y="3338576"/>
              <a:ext cx="472784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u="sng" dirty="0" smtClean="0">
                  <a:solidFill>
                    <a:srgbClr val="000000"/>
                  </a:solidFill>
                </a:rPr>
                <a:t>New: Remote sensing</a:t>
              </a:r>
              <a:endParaRPr kumimoji="0" lang="en-US" sz="36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1937082" y="3853008"/>
              <a:ext cx="627714" cy="3653380"/>
            </a:xfrm>
            <a:custGeom>
              <a:avLst/>
              <a:gdLst>
                <a:gd name="connsiteX0" fmla="*/ 21845 w 646118"/>
                <a:gd name="connsiteY0" fmla="*/ 0 h 3653380"/>
                <a:gd name="connsiteX1" fmla="*/ 258638 w 646118"/>
                <a:gd name="connsiteY1" fmla="*/ 86101 h 3653380"/>
                <a:gd name="connsiteX2" fmla="*/ 318 w 646118"/>
                <a:gd name="connsiteY2" fmla="*/ 322878 h 3653380"/>
                <a:gd name="connsiteX3" fmla="*/ 323218 w 646118"/>
                <a:gd name="connsiteY3" fmla="*/ 430504 h 3653380"/>
                <a:gd name="connsiteX4" fmla="*/ 21845 w 646118"/>
                <a:gd name="connsiteY4" fmla="*/ 667281 h 3653380"/>
                <a:gd name="connsiteX5" fmla="*/ 452378 w 646118"/>
                <a:gd name="connsiteY5" fmla="*/ 731856 h 3653380"/>
                <a:gd name="connsiteX6" fmla="*/ 21845 w 646118"/>
                <a:gd name="connsiteY6" fmla="*/ 1097784 h 3653380"/>
                <a:gd name="connsiteX7" fmla="*/ 581538 w 646118"/>
                <a:gd name="connsiteY7" fmla="*/ 1076259 h 3653380"/>
                <a:gd name="connsiteX8" fmla="*/ 43372 w 646118"/>
                <a:gd name="connsiteY8" fmla="*/ 1463713 h 3653380"/>
                <a:gd name="connsiteX9" fmla="*/ 646118 w 646118"/>
                <a:gd name="connsiteY9" fmla="*/ 1356087 h 3653380"/>
                <a:gd name="connsiteX10" fmla="*/ 43372 w 646118"/>
                <a:gd name="connsiteY10" fmla="*/ 1829641 h 3653380"/>
                <a:gd name="connsiteX11" fmla="*/ 603065 w 646118"/>
                <a:gd name="connsiteY11" fmla="*/ 1743540 h 3653380"/>
                <a:gd name="connsiteX12" fmla="*/ 64898 w 646118"/>
                <a:gd name="connsiteY12" fmla="*/ 2130993 h 3653380"/>
                <a:gd name="connsiteX13" fmla="*/ 646118 w 646118"/>
                <a:gd name="connsiteY13" fmla="*/ 2109468 h 3653380"/>
                <a:gd name="connsiteX14" fmla="*/ 64898 w 646118"/>
                <a:gd name="connsiteY14" fmla="*/ 2583022 h 3653380"/>
                <a:gd name="connsiteX15" fmla="*/ 624592 w 646118"/>
                <a:gd name="connsiteY15" fmla="*/ 2561497 h 3653380"/>
                <a:gd name="connsiteX16" fmla="*/ 64898 w 646118"/>
                <a:gd name="connsiteY16" fmla="*/ 2948950 h 3653380"/>
                <a:gd name="connsiteX17" fmla="*/ 646118 w 646118"/>
                <a:gd name="connsiteY17" fmla="*/ 2884375 h 3653380"/>
                <a:gd name="connsiteX18" fmla="*/ 64898 w 646118"/>
                <a:gd name="connsiteY18" fmla="*/ 3336404 h 3653380"/>
                <a:gd name="connsiteX19" fmla="*/ 624592 w 646118"/>
                <a:gd name="connsiteY19" fmla="*/ 3271828 h 3653380"/>
                <a:gd name="connsiteX20" fmla="*/ 107952 w 646118"/>
                <a:gd name="connsiteY20" fmla="*/ 3637756 h 3653380"/>
                <a:gd name="connsiteX21" fmla="*/ 624592 w 646118"/>
                <a:gd name="connsiteY21" fmla="*/ 3551656 h 365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6118" h="3653380">
                  <a:moveTo>
                    <a:pt x="21845" y="0"/>
                  </a:moveTo>
                  <a:cubicBezTo>
                    <a:pt x="142035" y="16144"/>
                    <a:pt x="262226" y="32288"/>
                    <a:pt x="258638" y="86101"/>
                  </a:cubicBezTo>
                  <a:cubicBezTo>
                    <a:pt x="255050" y="139914"/>
                    <a:pt x="-10445" y="265478"/>
                    <a:pt x="318" y="322878"/>
                  </a:cubicBezTo>
                  <a:cubicBezTo>
                    <a:pt x="11081" y="380279"/>
                    <a:pt x="319630" y="373104"/>
                    <a:pt x="323218" y="430504"/>
                  </a:cubicBezTo>
                  <a:cubicBezTo>
                    <a:pt x="326806" y="487904"/>
                    <a:pt x="318" y="617056"/>
                    <a:pt x="21845" y="667281"/>
                  </a:cubicBezTo>
                  <a:cubicBezTo>
                    <a:pt x="43372" y="717506"/>
                    <a:pt x="452378" y="660106"/>
                    <a:pt x="452378" y="731856"/>
                  </a:cubicBezTo>
                  <a:cubicBezTo>
                    <a:pt x="452378" y="803606"/>
                    <a:pt x="318" y="1040384"/>
                    <a:pt x="21845" y="1097784"/>
                  </a:cubicBezTo>
                  <a:cubicBezTo>
                    <a:pt x="43372" y="1155184"/>
                    <a:pt x="577950" y="1015271"/>
                    <a:pt x="581538" y="1076259"/>
                  </a:cubicBezTo>
                  <a:cubicBezTo>
                    <a:pt x="585126" y="1137247"/>
                    <a:pt x="32609" y="1417075"/>
                    <a:pt x="43372" y="1463713"/>
                  </a:cubicBezTo>
                  <a:cubicBezTo>
                    <a:pt x="54135" y="1510351"/>
                    <a:pt x="646118" y="1295099"/>
                    <a:pt x="646118" y="1356087"/>
                  </a:cubicBezTo>
                  <a:cubicBezTo>
                    <a:pt x="646118" y="1417075"/>
                    <a:pt x="50548" y="1765066"/>
                    <a:pt x="43372" y="1829641"/>
                  </a:cubicBezTo>
                  <a:cubicBezTo>
                    <a:pt x="36197" y="1894217"/>
                    <a:pt x="599477" y="1693315"/>
                    <a:pt x="603065" y="1743540"/>
                  </a:cubicBezTo>
                  <a:cubicBezTo>
                    <a:pt x="606653" y="1793765"/>
                    <a:pt x="57723" y="2070005"/>
                    <a:pt x="64898" y="2130993"/>
                  </a:cubicBezTo>
                  <a:cubicBezTo>
                    <a:pt x="72073" y="2191981"/>
                    <a:pt x="646118" y="2034130"/>
                    <a:pt x="646118" y="2109468"/>
                  </a:cubicBezTo>
                  <a:cubicBezTo>
                    <a:pt x="646118" y="2184806"/>
                    <a:pt x="68486" y="2507684"/>
                    <a:pt x="64898" y="2583022"/>
                  </a:cubicBezTo>
                  <a:cubicBezTo>
                    <a:pt x="61310" y="2658360"/>
                    <a:pt x="624592" y="2500509"/>
                    <a:pt x="624592" y="2561497"/>
                  </a:cubicBezTo>
                  <a:cubicBezTo>
                    <a:pt x="624592" y="2622485"/>
                    <a:pt x="61310" y="2895137"/>
                    <a:pt x="64898" y="2948950"/>
                  </a:cubicBezTo>
                  <a:cubicBezTo>
                    <a:pt x="68486" y="3002763"/>
                    <a:pt x="646118" y="2819799"/>
                    <a:pt x="646118" y="2884375"/>
                  </a:cubicBezTo>
                  <a:cubicBezTo>
                    <a:pt x="646118" y="2948951"/>
                    <a:pt x="68486" y="3271829"/>
                    <a:pt x="64898" y="3336404"/>
                  </a:cubicBezTo>
                  <a:cubicBezTo>
                    <a:pt x="61310" y="3400979"/>
                    <a:pt x="617416" y="3221603"/>
                    <a:pt x="624592" y="3271828"/>
                  </a:cubicBezTo>
                  <a:cubicBezTo>
                    <a:pt x="631768" y="3322053"/>
                    <a:pt x="107952" y="3591118"/>
                    <a:pt x="107952" y="3637756"/>
                  </a:cubicBezTo>
                  <a:cubicBezTo>
                    <a:pt x="107952" y="3684394"/>
                    <a:pt x="366272" y="3618025"/>
                    <a:pt x="624592" y="3551656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6768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DNBN diagram.pdf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735482" y="4264210"/>
            <a:ext cx="7120627" cy="5187903"/>
          </a:xfrm>
          <a:prstGeom prst="rect">
            <a:avLst/>
          </a:prstGeom>
          <a:ln w="3175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2820003" y="1041275"/>
            <a:ext cx="7486836" cy="594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764" tIns="50764" rIns="50764" bIns="50764" anchor="ctr">
            <a:spAutoFit/>
          </a:bodyPr>
          <a:lstStyle>
            <a:lvl1pPr algn="ctr" defTabSz="58420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 sz="1800"/>
            </a:pPr>
            <a:r>
              <a:rPr sz="3200" dirty="0"/>
              <a:t>Dynamic Naive Bayesian Network Model</a:t>
            </a:r>
          </a:p>
        </p:txBody>
      </p:sp>
      <p:sp>
        <p:nvSpPr>
          <p:cNvPr id="152" name="Shape 152"/>
          <p:cNvSpPr/>
          <p:nvPr/>
        </p:nvSpPr>
        <p:spPr>
          <a:xfrm rot="1560000">
            <a:off x="7550057" y="2346556"/>
            <a:ext cx="2568903" cy="1149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numCol="1" anchor="ctr">
            <a:spAutoFit/>
          </a:bodyPr>
          <a:lstStyle/>
          <a:p>
            <a:pPr defTabSz="830337"/>
            <a:r>
              <a:rPr sz="3400" dirty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Conditional</a:t>
            </a:r>
          </a:p>
          <a:p>
            <a:pPr defTabSz="830337"/>
            <a:r>
              <a:rPr sz="3400" dirty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relationships</a:t>
            </a:r>
          </a:p>
        </p:txBody>
      </p:sp>
      <p:sp>
        <p:nvSpPr>
          <p:cNvPr id="156" name="Shape 156"/>
          <p:cNvSpPr/>
          <p:nvPr/>
        </p:nvSpPr>
        <p:spPr>
          <a:xfrm rot="1560000">
            <a:off x="4705303" y="2313014"/>
            <a:ext cx="2721925" cy="1149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numCol="1" anchor="ctr">
            <a:spAutoFit/>
          </a:bodyPr>
          <a:lstStyle/>
          <a:p>
            <a:pPr defTabSz="830337"/>
            <a:r>
              <a:rPr sz="3400" dirty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Independent</a:t>
            </a:r>
          </a:p>
          <a:p>
            <a:pPr defTabSz="830337"/>
            <a:r>
              <a:rPr sz="3400" dirty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Observations</a:t>
            </a:r>
          </a:p>
        </p:txBody>
      </p:sp>
      <p:pic>
        <p:nvPicPr>
          <p:cNvPr id="157" name="Picture 156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3860" y="1683097"/>
            <a:ext cx="1066721" cy="143596"/>
          </a:xfrm>
          <a:prstGeom prst="rect">
            <a:avLst/>
          </a:prstGeom>
          <a:effectLst/>
        </p:spPr>
      </p:pic>
      <p:pic>
        <p:nvPicPr>
          <p:cNvPr id="161" name="Picture 160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7168" y="1683097"/>
            <a:ext cx="1800585" cy="144654"/>
          </a:xfrm>
          <a:prstGeom prst="rect">
            <a:avLst/>
          </a:prstGeom>
          <a:effectLst/>
        </p:spPr>
      </p:pic>
      <p:sp>
        <p:nvSpPr>
          <p:cNvPr id="164" name="Shape 164"/>
          <p:cNvSpPr/>
          <p:nvPr/>
        </p:nvSpPr>
        <p:spPr>
          <a:xfrm>
            <a:off x="375193" y="5218122"/>
            <a:ext cx="2737919" cy="502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4" tIns="50764" rIns="50764" bIns="50764" anchor="ctr">
            <a:spAutoFit/>
          </a:bodyPr>
          <a:lstStyle>
            <a:lvl1pPr algn="ctr" defTabSz="584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 sz="1800"/>
            </a:pPr>
            <a:r>
              <a:rPr sz="2600"/>
              <a:t>True (latent) state</a:t>
            </a:r>
          </a:p>
        </p:txBody>
      </p:sp>
      <p:sp>
        <p:nvSpPr>
          <p:cNvPr id="165" name="Shape 165"/>
          <p:cNvSpPr/>
          <p:nvPr/>
        </p:nvSpPr>
        <p:spPr>
          <a:xfrm>
            <a:off x="65792" y="6579779"/>
            <a:ext cx="3356683" cy="81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4" tIns="50764" rIns="50764" bIns="50764" anchor="ctr">
            <a:spAutoFit/>
          </a:bodyPr>
          <a:lstStyle/>
          <a:p>
            <a:pPr defTabSz="830337"/>
            <a:r>
              <a:rPr sz="2300">
                <a:latin typeface="Helvetica Light"/>
                <a:ea typeface="Helvetica Light"/>
                <a:cs typeface="Helvetica Light"/>
              </a:rPr>
              <a:t>Multiple observations</a:t>
            </a:r>
          </a:p>
          <a:p>
            <a:pPr defTabSz="830337"/>
            <a:r>
              <a:rPr sz="2300">
                <a:latin typeface="Helvetica Light"/>
                <a:ea typeface="Helvetica Light"/>
                <a:cs typeface="Helvetica Light"/>
              </a:rPr>
              <a:t>that reflect that true state</a:t>
            </a:r>
          </a:p>
        </p:txBody>
      </p:sp>
      <p:sp>
        <p:nvSpPr>
          <p:cNvPr id="166" name="Shape 166"/>
          <p:cNvSpPr/>
          <p:nvPr/>
        </p:nvSpPr>
        <p:spPr>
          <a:xfrm>
            <a:off x="3634895" y="5247076"/>
            <a:ext cx="7321550" cy="712930"/>
          </a:xfrm>
          <a:prstGeom prst="rect">
            <a:avLst/>
          </a:prstGeom>
          <a:solidFill>
            <a:srgbClr val="D4FB79">
              <a:alpha val="18000"/>
            </a:srgbClr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50764" tIns="50764" rIns="50764" bIns="50764" anchor="ctr"/>
          <a:lstStyle/>
          <a:p>
            <a:pPr defTabSz="830337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300"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6" name="Shape 156"/>
          <p:cNvSpPr/>
          <p:nvPr/>
        </p:nvSpPr>
        <p:spPr>
          <a:xfrm rot="1560000">
            <a:off x="3322931" y="2141003"/>
            <a:ext cx="1016972" cy="5953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numCol="1" anchor="ctr">
            <a:spAutoFit/>
          </a:bodyPr>
          <a:lstStyle/>
          <a:p>
            <a:pPr defTabSz="830337"/>
            <a:r>
              <a:rPr lang="en-US" sz="3400" dirty="0" smtClean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Time</a:t>
            </a:r>
            <a:endParaRPr sz="3400" dirty="0">
              <a:solidFill>
                <a:srgbClr val="B36AE2"/>
              </a:solidFill>
              <a:latin typeface="Helvetica Light"/>
              <a:ea typeface="Helvetica Light"/>
              <a:cs typeface="Helvetica Light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52981" y="1645479"/>
            <a:ext cx="4453858" cy="129081"/>
          </a:xfrm>
          <a:prstGeom prst="rect">
            <a:avLst/>
          </a:prstGeom>
          <a:effectLst/>
        </p:spPr>
      </p:pic>
      <p:sp>
        <p:nvSpPr>
          <p:cNvPr id="18" name="TextBox 17"/>
          <p:cNvSpPr txBox="1"/>
          <p:nvPr/>
        </p:nvSpPr>
        <p:spPr>
          <a:xfrm>
            <a:off x="375193" y="45699"/>
            <a:ext cx="1221065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+mn-ea"/>
                <a:cs typeface="Helvetica Light"/>
                <a:sym typeface="Helvetica Light"/>
              </a:rPr>
              <a:t>How MAPPPD works on the inside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+mn-ea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17159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DNBN diagram 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17" y="4255941"/>
            <a:ext cx="7025208" cy="5188671"/>
          </a:xfrm>
          <a:prstGeom prst="rect">
            <a:avLst/>
          </a:prstGeom>
          <a:ln w="3175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375193" y="5218122"/>
            <a:ext cx="2737919" cy="502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4" tIns="50764" rIns="50764" bIns="50764" anchor="ctr">
            <a:spAutoFit/>
          </a:bodyPr>
          <a:lstStyle>
            <a:lvl1pPr algn="ctr" defTabSz="584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 sz="1800"/>
            </a:pPr>
            <a:r>
              <a:rPr sz="2600"/>
              <a:t>True (latent) state</a:t>
            </a:r>
          </a:p>
        </p:txBody>
      </p:sp>
      <p:sp>
        <p:nvSpPr>
          <p:cNvPr id="171" name="Shape 171"/>
          <p:cNvSpPr/>
          <p:nvPr/>
        </p:nvSpPr>
        <p:spPr>
          <a:xfrm>
            <a:off x="65792" y="6579779"/>
            <a:ext cx="3356683" cy="81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4" tIns="50764" rIns="50764" bIns="50764" anchor="ctr">
            <a:spAutoFit/>
          </a:bodyPr>
          <a:lstStyle/>
          <a:p>
            <a:pPr defTabSz="830337"/>
            <a:r>
              <a:rPr sz="2300">
                <a:latin typeface="Helvetica Light"/>
                <a:ea typeface="Helvetica Light"/>
                <a:cs typeface="Helvetica Light"/>
              </a:rPr>
              <a:t>Multiple observations</a:t>
            </a:r>
          </a:p>
          <a:p>
            <a:pPr defTabSz="830337"/>
            <a:r>
              <a:rPr sz="2300">
                <a:latin typeface="Helvetica Light"/>
                <a:ea typeface="Helvetica Light"/>
                <a:cs typeface="Helvetica Light"/>
              </a:rPr>
              <a:t>that reflect that true state</a:t>
            </a:r>
          </a:p>
        </p:txBody>
      </p:sp>
      <p:sp>
        <p:nvSpPr>
          <p:cNvPr id="23" name="Shape 151"/>
          <p:cNvSpPr/>
          <p:nvPr/>
        </p:nvSpPr>
        <p:spPr>
          <a:xfrm>
            <a:off x="2820003" y="1041275"/>
            <a:ext cx="7486836" cy="594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764" tIns="50764" rIns="50764" bIns="50764" anchor="ctr">
            <a:spAutoFit/>
          </a:bodyPr>
          <a:lstStyle>
            <a:lvl1pPr algn="ctr" defTabSz="58420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 sz="1800"/>
            </a:pPr>
            <a:r>
              <a:rPr sz="3200" dirty="0"/>
              <a:t>Dynamic Naive Bayesian Network Model</a:t>
            </a:r>
          </a:p>
        </p:txBody>
      </p:sp>
      <p:sp>
        <p:nvSpPr>
          <p:cNvPr id="24" name="Shape 152"/>
          <p:cNvSpPr/>
          <p:nvPr/>
        </p:nvSpPr>
        <p:spPr>
          <a:xfrm rot="1560000">
            <a:off x="7550057" y="2346556"/>
            <a:ext cx="2568903" cy="1149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numCol="1" anchor="ctr">
            <a:spAutoFit/>
          </a:bodyPr>
          <a:lstStyle/>
          <a:p>
            <a:pPr defTabSz="830337"/>
            <a:r>
              <a:rPr sz="3400" dirty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Conditional</a:t>
            </a:r>
          </a:p>
          <a:p>
            <a:pPr defTabSz="830337"/>
            <a:r>
              <a:rPr sz="3400" dirty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relationships</a:t>
            </a:r>
          </a:p>
        </p:txBody>
      </p:sp>
      <p:sp>
        <p:nvSpPr>
          <p:cNvPr id="25" name="Shape 156"/>
          <p:cNvSpPr/>
          <p:nvPr/>
        </p:nvSpPr>
        <p:spPr>
          <a:xfrm rot="1560000">
            <a:off x="4705303" y="2313014"/>
            <a:ext cx="2721925" cy="1149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numCol="1" anchor="ctr">
            <a:spAutoFit/>
          </a:bodyPr>
          <a:lstStyle/>
          <a:p>
            <a:pPr defTabSz="830337"/>
            <a:r>
              <a:rPr sz="3400" dirty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Independent</a:t>
            </a:r>
          </a:p>
          <a:p>
            <a:pPr defTabSz="830337"/>
            <a:r>
              <a:rPr sz="3400" dirty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Observations</a:t>
            </a:r>
          </a:p>
        </p:txBody>
      </p:sp>
      <p:pic>
        <p:nvPicPr>
          <p:cNvPr id="26" name="Picture 25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3860" y="1683097"/>
            <a:ext cx="1066721" cy="143596"/>
          </a:xfrm>
          <a:prstGeom prst="rect">
            <a:avLst/>
          </a:prstGeom>
          <a:effectLst/>
        </p:spPr>
      </p:pic>
      <p:pic>
        <p:nvPicPr>
          <p:cNvPr id="27" name="Picture 26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7168" y="1683097"/>
            <a:ext cx="1800585" cy="144654"/>
          </a:xfrm>
          <a:prstGeom prst="rect">
            <a:avLst/>
          </a:prstGeom>
          <a:effectLst/>
        </p:spPr>
      </p:pic>
      <p:sp>
        <p:nvSpPr>
          <p:cNvPr id="28" name="Shape 156"/>
          <p:cNvSpPr/>
          <p:nvPr/>
        </p:nvSpPr>
        <p:spPr>
          <a:xfrm rot="1560000">
            <a:off x="3322931" y="2141003"/>
            <a:ext cx="1016972" cy="5953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numCol="1" anchor="ctr">
            <a:spAutoFit/>
          </a:bodyPr>
          <a:lstStyle/>
          <a:p>
            <a:pPr defTabSz="830337"/>
            <a:r>
              <a:rPr lang="en-US" sz="3400" dirty="0" smtClean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Time</a:t>
            </a:r>
            <a:endParaRPr sz="3400" dirty="0">
              <a:solidFill>
                <a:srgbClr val="B36AE2"/>
              </a:solidFill>
              <a:latin typeface="Helvetica Light"/>
              <a:ea typeface="Helvetica Light"/>
              <a:cs typeface="Helvetica Light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52981" y="1645479"/>
            <a:ext cx="4453858" cy="129081"/>
          </a:xfrm>
          <a:prstGeom prst="rect">
            <a:avLst/>
          </a:prstGeom>
          <a:effectLst/>
        </p:spPr>
      </p:pic>
      <p:sp>
        <p:nvSpPr>
          <p:cNvPr id="30" name="TextBox 29"/>
          <p:cNvSpPr txBox="1"/>
          <p:nvPr/>
        </p:nvSpPr>
        <p:spPr>
          <a:xfrm>
            <a:off x="375193" y="45699"/>
            <a:ext cx="1221065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+mn-ea"/>
                <a:cs typeface="Helvetica Light"/>
                <a:sym typeface="Helvetica Light"/>
              </a:rPr>
              <a:t>How MAPPPD works on the inside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+mn-ea"/>
              <a:cs typeface="Helvetica Light"/>
              <a:sym typeface="Helvetica Light"/>
            </a:endParaRPr>
          </a:p>
        </p:txBody>
      </p:sp>
      <p:sp>
        <p:nvSpPr>
          <p:cNvPr id="13" name="Shape 166"/>
          <p:cNvSpPr/>
          <p:nvPr/>
        </p:nvSpPr>
        <p:spPr>
          <a:xfrm>
            <a:off x="3634895" y="5247076"/>
            <a:ext cx="7321550" cy="712930"/>
          </a:xfrm>
          <a:prstGeom prst="rect">
            <a:avLst/>
          </a:prstGeom>
          <a:solidFill>
            <a:srgbClr val="D4FB79">
              <a:alpha val="18000"/>
            </a:srgbClr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50764" tIns="50764" rIns="50764" bIns="50764" anchor="ctr"/>
          <a:lstStyle/>
          <a:p>
            <a:pPr defTabSz="830337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300"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431595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2"/>
          <p:cNvGrpSpPr/>
          <p:nvPr/>
        </p:nvGrpSpPr>
        <p:grpSpPr>
          <a:xfrm>
            <a:off x="273967" y="4361191"/>
            <a:ext cx="4863610" cy="4262862"/>
            <a:chOff x="-76200" y="-50800"/>
            <a:chExt cx="3419725" cy="2997323"/>
          </a:xfrm>
        </p:grpSpPr>
        <p:grpSp>
          <p:nvGrpSpPr>
            <p:cNvPr id="200" name="Group 200"/>
            <p:cNvGrpSpPr/>
            <p:nvPr/>
          </p:nvGrpSpPr>
          <p:grpSpPr>
            <a:xfrm>
              <a:off x="-76200" y="-50800"/>
              <a:ext cx="3419725" cy="2997323"/>
              <a:chOff x="-76200" y="-50800"/>
              <a:chExt cx="3419724" cy="2997322"/>
            </a:xfrm>
          </p:grpSpPr>
          <p:grpSp>
            <p:nvGrpSpPr>
              <p:cNvPr id="198" name="Group 198"/>
              <p:cNvGrpSpPr/>
              <p:nvPr/>
            </p:nvGrpSpPr>
            <p:grpSpPr>
              <a:xfrm>
                <a:off x="-76200" y="-50800"/>
                <a:ext cx="3419724" cy="2416914"/>
                <a:chOff x="-76200" y="-50800"/>
                <a:chExt cx="3419723" cy="2416913"/>
              </a:xfrm>
            </p:grpSpPr>
            <p:pic>
              <p:nvPicPr>
                <p:cNvPr id="197" name="pasted-image.png"/>
                <p:cNvPicPr/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3267324" cy="2201014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96" name="Picture 195"/>
                <p:cNvPicPr/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-76200" y="-50800"/>
                  <a:ext cx="3419724" cy="2416914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99" name="Shape 199"/>
              <p:cNvSpPr/>
              <p:nvPr/>
            </p:nvSpPr>
            <p:spPr>
              <a:xfrm>
                <a:off x="372901" y="2320392"/>
                <a:ext cx="2521521" cy="6261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/>
              <a:p>
                <a:pPr defTabSz="830337"/>
                <a:r>
                  <a:rPr sz="2600">
                    <a:latin typeface="Helvetica Light"/>
                    <a:ea typeface="Helvetica Light"/>
                    <a:cs typeface="Helvetica Light"/>
                  </a:rPr>
                  <a:t>Citizen science </a:t>
                </a:r>
              </a:p>
              <a:p>
                <a:pPr defTabSz="830337"/>
                <a:r>
                  <a:rPr sz="2600">
                    <a:latin typeface="Helvetica Light"/>
                    <a:ea typeface="Helvetica Light"/>
                    <a:cs typeface="Helvetica Light"/>
                  </a:rPr>
                  <a:t>Presence/Absence data</a:t>
                </a:r>
              </a:p>
            </p:txBody>
          </p:sp>
        </p:grpSp>
        <p:sp>
          <p:nvSpPr>
            <p:cNvPr id="201" name="Shape 201"/>
            <p:cNvSpPr/>
            <p:nvPr/>
          </p:nvSpPr>
          <p:spPr>
            <a:xfrm>
              <a:off x="0" y="0"/>
              <a:ext cx="1670377" cy="332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584200">
                <a:defRPr sz="9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1800"/>
              </a:pPr>
              <a:r>
                <a:rPr sz="2600" dirty="0"/>
                <a:t>Photo: A. Shaik</a:t>
              </a:r>
            </a:p>
          </p:txBody>
        </p:sp>
      </p:grpSp>
      <p:pic>
        <p:nvPicPr>
          <p:cNvPr id="2" name="Picture 1" descr="With P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038" y="3228090"/>
            <a:ext cx="6796066" cy="6052423"/>
          </a:xfrm>
          <a:prstGeom prst="rect">
            <a:avLst/>
          </a:prstGeom>
        </p:spPr>
      </p:pic>
      <p:sp>
        <p:nvSpPr>
          <p:cNvPr id="25" name="Shape 151"/>
          <p:cNvSpPr/>
          <p:nvPr/>
        </p:nvSpPr>
        <p:spPr>
          <a:xfrm>
            <a:off x="2820003" y="1041275"/>
            <a:ext cx="7486836" cy="594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764" tIns="50764" rIns="50764" bIns="50764" anchor="ctr">
            <a:spAutoFit/>
          </a:bodyPr>
          <a:lstStyle>
            <a:lvl1pPr algn="ctr" defTabSz="58420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 sz="1800"/>
            </a:pPr>
            <a:r>
              <a:rPr sz="3200" dirty="0"/>
              <a:t>Dynamic Naive Bayesian Network Model</a:t>
            </a:r>
          </a:p>
        </p:txBody>
      </p:sp>
      <p:sp>
        <p:nvSpPr>
          <p:cNvPr id="26" name="Shape 152"/>
          <p:cNvSpPr/>
          <p:nvPr/>
        </p:nvSpPr>
        <p:spPr>
          <a:xfrm rot="1560000">
            <a:off x="7550057" y="2346556"/>
            <a:ext cx="2568903" cy="1149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numCol="1" anchor="ctr">
            <a:spAutoFit/>
          </a:bodyPr>
          <a:lstStyle/>
          <a:p>
            <a:pPr defTabSz="830337"/>
            <a:r>
              <a:rPr sz="3400" dirty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Conditional</a:t>
            </a:r>
          </a:p>
          <a:p>
            <a:pPr defTabSz="830337"/>
            <a:r>
              <a:rPr sz="3400" dirty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relationships</a:t>
            </a:r>
          </a:p>
        </p:txBody>
      </p:sp>
      <p:sp>
        <p:nvSpPr>
          <p:cNvPr id="27" name="Shape 156"/>
          <p:cNvSpPr/>
          <p:nvPr/>
        </p:nvSpPr>
        <p:spPr>
          <a:xfrm rot="1560000">
            <a:off x="4705303" y="2313014"/>
            <a:ext cx="2721925" cy="1149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numCol="1" anchor="ctr">
            <a:spAutoFit/>
          </a:bodyPr>
          <a:lstStyle/>
          <a:p>
            <a:pPr defTabSz="830337"/>
            <a:r>
              <a:rPr sz="3400" dirty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Independent</a:t>
            </a:r>
          </a:p>
          <a:p>
            <a:pPr defTabSz="830337"/>
            <a:r>
              <a:rPr sz="3400" dirty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Observations</a:t>
            </a:r>
          </a:p>
        </p:txBody>
      </p:sp>
      <p:pic>
        <p:nvPicPr>
          <p:cNvPr id="28" name="Picture 27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33860" y="1683097"/>
            <a:ext cx="1066721" cy="143596"/>
          </a:xfrm>
          <a:prstGeom prst="rect">
            <a:avLst/>
          </a:prstGeom>
          <a:effectLst/>
        </p:spPr>
      </p:pic>
      <p:pic>
        <p:nvPicPr>
          <p:cNvPr id="29" name="Picture 28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7168" y="1683097"/>
            <a:ext cx="1800585" cy="144654"/>
          </a:xfrm>
          <a:prstGeom prst="rect">
            <a:avLst/>
          </a:prstGeom>
          <a:effectLst/>
        </p:spPr>
      </p:pic>
      <p:sp>
        <p:nvSpPr>
          <p:cNvPr id="30" name="Shape 156"/>
          <p:cNvSpPr/>
          <p:nvPr/>
        </p:nvSpPr>
        <p:spPr>
          <a:xfrm rot="1560000">
            <a:off x="3322931" y="2141003"/>
            <a:ext cx="1016972" cy="5953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numCol="1" anchor="ctr">
            <a:spAutoFit/>
          </a:bodyPr>
          <a:lstStyle/>
          <a:p>
            <a:pPr defTabSz="830337"/>
            <a:r>
              <a:rPr lang="en-US" sz="3400" dirty="0" smtClean="0">
                <a:solidFill>
                  <a:srgbClr val="B36AE2"/>
                </a:solidFill>
                <a:latin typeface="Helvetica Light"/>
                <a:ea typeface="Helvetica Light"/>
                <a:cs typeface="Helvetica Light"/>
              </a:rPr>
              <a:t>Time</a:t>
            </a:r>
            <a:endParaRPr sz="3400" dirty="0">
              <a:solidFill>
                <a:srgbClr val="B36AE2"/>
              </a:solidFill>
              <a:latin typeface="Helvetica Light"/>
              <a:ea typeface="Helvetica Light"/>
              <a:cs typeface="Helvetica Light"/>
            </a:endParaRPr>
          </a:p>
        </p:txBody>
      </p:sp>
      <p:pic>
        <p:nvPicPr>
          <p:cNvPr id="31" name="Picture 30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52981" y="1645479"/>
            <a:ext cx="4453858" cy="129081"/>
          </a:xfrm>
          <a:prstGeom prst="rect">
            <a:avLst/>
          </a:prstGeom>
          <a:effectLst/>
        </p:spPr>
      </p:pic>
      <p:sp>
        <p:nvSpPr>
          <p:cNvPr id="32" name="TextBox 31"/>
          <p:cNvSpPr txBox="1"/>
          <p:nvPr/>
        </p:nvSpPr>
        <p:spPr>
          <a:xfrm>
            <a:off x="375193" y="45699"/>
            <a:ext cx="1221065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+mn-ea"/>
                <a:cs typeface="Helvetica Light"/>
                <a:sym typeface="Helvetica Light"/>
              </a:rPr>
              <a:t>How MAPPPD works on the inside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+mn-ea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26882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724</Words>
  <Application>Microsoft Macintosh PowerPoint</Application>
  <PresentationFormat>Custom</PresentationFormat>
  <Paragraphs>142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White</vt:lpstr>
      <vt:lpstr>Default</vt:lpstr>
      <vt:lpstr>1_Office Theme</vt:lpstr>
      <vt:lpstr>Bayesian data-model synthesis for biological conservation and management in Antarctica</vt:lpstr>
      <vt:lpstr>PowerPoint Presentation</vt:lpstr>
      <vt:lpstr>Baseline decision-making capacity within the Antarctic Treaty System is weak</vt:lpstr>
      <vt:lpstr>PowerPoint Presentation</vt:lpstr>
      <vt:lpstr>‘MAPPPD’ Mapping Application for Penguin Populations and Projected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lies ahead?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Bayesian data-model synthesis for biological conservation and management in Antarctica</dc:title>
  <dc:creator>Lynch Lab 4</dc:creator>
  <cp:lastModifiedBy>Heather Lynch</cp:lastModifiedBy>
  <cp:revision>26</cp:revision>
  <dcterms:modified xsi:type="dcterms:W3CDTF">2015-04-22T13:27:54Z</dcterms:modified>
</cp:coreProperties>
</file>